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1"/>
  </p:sldMasterIdLst>
  <p:notesMasterIdLst>
    <p:notesMasterId r:id="rId28"/>
  </p:notesMasterIdLst>
  <p:sldIdLst>
    <p:sldId id="256" r:id="rId2"/>
    <p:sldId id="270" r:id="rId3"/>
    <p:sldId id="271" r:id="rId4"/>
    <p:sldId id="263" r:id="rId5"/>
    <p:sldId id="257" r:id="rId6"/>
    <p:sldId id="264" r:id="rId7"/>
    <p:sldId id="272" r:id="rId8"/>
    <p:sldId id="261" r:id="rId9"/>
    <p:sldId id="290" r:id="rId10"/>
    <p:sldId id="291" r:id="rId11"/>
    <p:sldId id="267" r:id="rId12"/>
    <p:sldId id="268" r:id="rId13"/>
    <p:sldId id="276" r:id="rId14"/>
    <p:sldId id="278" r:id="rId15"/>
    <p:sldId id="279" r:id="rId16"/>
    <p:sldId id="280" r:id="rId17"/>
    <p:sldId id="281" r:id="rId18"/>
    <p:sldId id="282" r:id="rId19"/>
    <p:sldId id="283" r:id="rId20"/>
    <p:sldId id="286" r:id="rId21"/>
    <p:sldId id="285" r:id="rId22"/>
    <p:sldId id="287" r:id="rId23"/>
    <p:sldId id="288" r:id="rId24"/>
    <p:sldId id="289" r:id="rId25"/>
    <p:sldId id="293" r:id="rId26"/>
    <p:sldId id="2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88"/>
    <p:restoredTop sz="94712"/>
  </p:normalViewPr>
  <p:slideViewPr>
    <p:cSldViewPr snapToGrid="0" snapToObjects="1">
      <p:cViewPr varScale="1">
        <p:scale>
          <a:sx n="102" d="100"/>
          <a:sy n="102" d="100"/>
        </p:scale>
        <p:origin x="6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souryadey92/Documents/USC/Courses/20171_EE500_NeuralLearning_Kosko/footballer-price/resul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souryadey92/Documents/USC/Courses/20171_EE500_NeuralLearning_Kosko/footballer-price/result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souryadey92/Documents/USC/Courses/20171_EE500_NeuralLearning_Kosko/Final%20Project/results.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souryadey92/Documents/USC/Courses/20171_EE500_NeuralLearning_Kosko/footballer-price/results.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souryadey92/Documents/USC/Courses/20171_EE500_NeuralLearning_Kosko/footballer-price/results.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souryadey92/Documents/USC/Courses/20171_EE500_NeuralLearning_Kosko/footballer-price/results.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Users/souryadey92/Documents/USC/Courses/20171_EE500_NeuralLearning_Kosko/footballer-price/results.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Users/souryadey92/Documents/USC/Courses/20171_EE500_NeuralLearning_Kosko/footballer-price/results.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Users/souryadey92/Documents/USC/Courses/20171_EE500_NeuralLearning_Kosko/footballer-price/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Sigmoid+Softmax</c:v>
          </c:tx>
          <c:spPr>
            <a:solidFill>
              <a:schemeClr val="accent1"/>
            </a:solidFill>
            <a:ln>
              <a:noFill/>
            </a:ln>
            <a:effectLst/>
          </c:spPr>
          <c:invertIfNegative val="0"/>
          <c:cat>
            <c:numRef>
              <c:f>Sheet1!$B$92:$F$92</c:f>
              <c:numCache>
                <c:formatCode>General</c:formatCode>
                <c:ptCount val="5"/>
                <c:pt idx="0">
                  <c:v>500.0</c:v>
                </c:pt>
                <c:pt idx="1">
                  <c:v>1500.0</c:v>
                </c:pt>
                <c:pt idx="2">
                  <c:v>2500.0</c:v>
                </c:pt>
                <c:pt idx="3">
                  <c:v>3500.0</c:v>
                </c:pt>
                <c:pt idx="4">
                  <c:v>4500.0</c:v>
                </c:pt>
              </c:numCache>
            </c:numRef>
          </c:cat>
          <c:val>
            <c:numRef>
              <c:f>Sheet1!$B$93:$F$93</c:f>
              <c:numCache>
                <c:formatCode>General</c:formatCode>
                <c:ptCount val="5"/>
                <c:pt idx="0">
                  <c:v>3.8</c:v>
                </c:pt>
                <c:pt idx="1">
                  <c:v>3.8</c:v>
                </c:pt>
                <c:pt idx="2">
                  <c:v>3.8</c:v>
                </c:pt>
                <c:pt idx="3">
                  <c:v>3.8</c:v>
                </c:pt>
                <c:pt idx="4">
                  <c:v>3.8</c:v>
                </c:pt>
              </c:numCache>
            </c:numRef>
          </c:val>
        </c:ser>
        <c:ser>
          <c:idx val="1"/>
          <c:order val="1"/>
          <c:tx>
            <c:v>Tanh+Softmax</c:v>
          </c:tx>
          <c:spPr>
            <a:solidFill>
              <a:schemeClr val="accent2"/>
            </a:solidFill>
            <a:ln>
              <a:noFill/>
            </a:ln>
            <a:effectLst/>
          </c:spPr>
          <c:invertIfNegative val="0"/>
          <c:cat>
            <c:numRef>
              <c:f>Sheet1!$B$92:$F$92</c:f>
              <c:numCache>
                <c:formatCode>General</c:formatCode>
                <c:ptCount val="5"/>
                <c:pt idx="0">
                  <c:v>500.0</c:v>
                </c:pt>
                <c:pt idx="1">
                  <c:v>1500.0</c:v>
                </c:pt>
                <c:pt idx="2">
                  <c:v>2500.0</c:v>
                </c:pt>
                <c:pt idx="3">
                  <c:v>3500.0</c:v>
                </c:pt>
                <c:pt idx="4">
                  <c:v>4500.0</c:v>
                </c:pt>
              </c:numCache>
            </c:numRef>
          </c:cat>
          <c:val>
            <c:numRef>
              <c:f>Sheet1!$B$94:$F$94</c:f>
              <c:numCache>
                <c:formatCode>General</c:formatCode>
                <c:ptCount val="5"/>
                <c:pt idx="0">
                  <c:v>3.04</c:v>
                </c:pt>
                <c:pt idx="1">
                  <c:v>4.08</c:v>
                </c:pt>
                <c:pt idx="2">
                  <c:v>4.44</c:v>
                </c:pt>
                <c:pt idx="3">
                  <c:v>5.119999999999997</c:v>
                </c:pt>
                <c:pt idx="4">
                  <c:v>5.159999999999997</c:v>
                </c:pt>
              </c:numCache>
            </c:numRef>
          </c:val>
        </c:ser>
        <c:ser>
          <c:idx val="2"/>
          <c:order val="2"/>
          <c:tx>
            <c:v>ReLU+Softmax</c:v>
          </c:tx>
          <c:spPr>
            <a:solidFill>
              <a:schemeClr val="accent3"/>
            </a:solidFill>
            <a:ln>
              <a:noFill/>
            </a:ln>
            <a:effectLst/>
          </c:spPr>
          <c:invertIfNegative val="0"/>
          <c:cat>
            <c:numRef>
              <c:f>Sheet1!$B$92:$F$92</c:f>
              <c:numCache>
                <c:formatCode>General</c:formatCode>
                <c:ptCount val="5"/>
                <c:pt idx="0">
                  <c:v>500.0</c:v>
                </c:pt>
                <c:pt idx="1">
                  <c:v>1500.0</c:v>
                </c:pt>
                <c:pt idx="2">
                  <c:v>2500.0</c:v>
                </c:pt>
                <c:pt idx="3">
                  <c:v>3500.0</c:v>
                </c:pt>
                <c:pt idx="4">
                  <c:v>4500.0</c:v>
                </c:pt>
              </c:numCache>
            </c:numRef>
          </c:cat>
          <c:val>
            <c:numRef>
              <c:f>Sheet1!$B$95:$F$95</c:f>
              <c:numCache>
                <c:formatCode>General</c:formatCode>
                <c:ptCount val="5"/>
                <c:pt idx="0">
                  <c:v>3.8</c:v>
                </c:pt>
                <c:pt idx="1">
                  <c:v>5.0</c:v>
                </c:pt>
                <c:pt idx="2">
                  <c:v>5.04</c:v>
                </c:pt>
                <c:pt idx="3">
                  <c:v>5.359999999999998</c:v>
                </c:pt>
                <c:pt idx="4">
                  <c:v>5.64</c:v>
                </c:pt>
              </c:numCache>
            </c:numRef>
          </c:val>
        </c:ser>
        <c:ser>
          <c:idx val="3"/>
          <c:order val="3"/>
          <c:tx>
            <c:v>ReLU+Sigmoid</c:v>
          </c:tx>
          <c:spPr>
            <a:solidFill>
              <a:schemeClr val="accent4"/>
            </a:solidFill>
            <a:ln>
              <a:noFill/>
            </a:ln>
            <a:effectLst/>
          </c:spPr>
          <c:invertIfNegative val="0"/>
          <c:cat>
            <c:numRef>
              <c:f>Sheet1!$B$92:$F$92</c:f>
              <c:numCache>
                <c:formatCode>General</c:formatCode>
                <c:ptCount val="5"/>
                <c:pt idx="0">
                  <c:v>500.0</c:v>
                </c:pt>
                <c:pt idx="1">
                  <c:v>1500.0</c:v>
                </c:pt>
                <c:pt idx="2">
                  <c:v>2500.0</c:v>
                </c:pt>
                <c:pt idx="3">
                  <c:v>3500.0</c:v>
                </c:pt>
                <c:pt idx="4">
                  <c:v>4500.0</c:v>
                </c:pt>
              </c:numCache>
            </c:numRef>
          </c:cat>
          <c:val>
            <c:numRef>
              <c:f>Sheet1!$B$96:$F$96</c:f>
              <c:numCache>
                <c:formatCode>General</c:formatCode>
                <c:ptCount val="5"/>
                <c:pt idx="0">
                  <c:v>1.4</c:v>
                </c:pt>
                <c:pt idx="1">
                  <c:v>1.72</c:v>
                </c:pt>
                <c:pt idx="2">
                  <c:v>3.92</c:v>
                </c:pt>
                <c:pt idx="3">
                  <c:v>4.2</c:v>
                </c:pt>
                <c:pt idx="4">
                  <c:v>4.92</c:v>
                </c:pt>
              </c:numCache>
            </c:numRef>
          </c:val>
        </c:ser>
        <c:dLbls>
          <c:showLegendKey val="0"/>
          <c:showVal val="0"/>
          <c:showCatName val="0"/>
          <c:showSerName val="0"/>
          <c:showPercent val="0"/>
          <c:showBubbleSize val="0"/>
        </c:dLbls>
        <c:gapWidth val="219"/>
        <c:overlap val="-27"/>
        <c:axId val="1904593024"/>
        <c:axId val="1904710944"/>
      </c:barChart>
      <c:catAx>
        <c:axId val="190459302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Number of Hidden Neurons</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4710944"/>
        <c:crosses val="autoZero"/>
        <c:auto val="1"/>
        <c:lblAlgn val="ctr"/>
        <c:lblOffset val="100"/>
        <c:noMultiLvlLbl val="0"/>
      </c:catAx>
      <c:valAx>
        <c:axId val="190471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Percentage Accuracy</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4593024"/>
        <c:crosses val="autoZero"/>
        <c:crossBetween val="between"/>
      </c:valAx>
      <c:spPr>
        <a:noFill/>
        <a:ln>
          <a:noFill/>
        </a:ln>
        <a:effectLst/>
      </c:spPr>
    </c:plotArea>
    <c:legend>
      <c:legendPos val="b"/>
      <c:legendEntry>
        <c:idx val="2"/>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25400">
                <a:solidFill>
                  <a:schemeClr val="accent1"/>
                </a:solidFill>
              </a:ln>
              <a:effectLst/>
            </c:spPr>
          </c:marker>
          <c:dPt>
            <c:idx val="7"/>
            <c:marker>
              <c:symbol val="circle"/>
              <c:size val="5"/>
              <c:spPr>
                <a:solidFill>
                  <a:schemeClr val="accent1"/>
                </a:solidFill>
                <a:ln w="25400">
                  <a:solidFill>
                    <a:schemeClr val="accent1"/>
                  </a:solidFill>
                </a:ln>
                <a:effectLst/>
              </c:spPr>
            </c:marker>
            <c:bubble3D val="0"/>
            <c:spPr>
              <a:ln w="19050" cap="rnd">
                <a:solidFill>
                  <a:schemeClr val="accent1"/>
                </a:solidFill>
                <a:round/>
              </a:ln>
              <a:effectLst/>
            </c:spPr>
          </c:dPt>
          <c:xVal>
            <c:numRef>
              <c:f>Sheet1!$A$10:$A$59</c:f>
              <c:numCache>
                <c:formatCode>General</c:formatCode>
                <c:ptCount val="50"/>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numCache>
            </c:numRef>
          </c:xVal>
          <c:yVal>
            <c:numRef>
              <c:f>Sheet1!$B$10:$B$59</c:f>
              <c:numCache>
                <c:formatCode>General</c:formatCode>
                <c:ptCount val="50"/>
                <c:pt idx="0">
                  <c:v>2.28</c:v>
                </c:pt>
                <c:pt idx="1">
                  <c:v>2.92</c:v>
                </c:pt>
                <c:pt idx="2">
                  <c:v>4.2</c:v>
                </c:pt>
                <c:pt idx="3">
                  <c:v>4.08</c:v>
                </c:pt>
                <c:pt idx="4">
                  <c:v>3.8</c:v>
                </c:pt>
                <c:pt idx="5">
                  <c:v>4.96</c:v>
                </c:pt>
                <c:pt idx="6">
                  <c:v>4.8</c:v>
                </c:pt>
                <c:pt idx="7">
                  <c:v>4.119999999999997</c:v>
                </c:pt>
                <c:pt idx="8">
                  <c:v>5.48</c:v>
                </c:pt>
                <c:pt idx="9">
                  <c:v>5.0</c:v>
                </c:pt>
                <c:pt idx="10">
                  <c:v>5.4</c:v>
                </c:pt>
                <c:pt idx="11">
                  <c:v>5.159999999999997</c:v>
                </c:pt>
                <c:pt idx="12">
                  <c:v>5.319999999999998</c:v>
                </c:pt>
                <c:pt idx="13">
                  <c:v>5.119999999999997</c:v>
                </c:pt>
                <c:pt idx="14">
                  <c:v>5.0</c:v>
                </c:pt>
                <c:pt idx="15">
                  <c:v>4.84</c:v>
                </c:pt>
                <c:pt idx="16">
                  <c:v>5.52</c:v>
                </c:pt>
                <c:pt idx="17">
                  <c:v>4.76</c:v>
                </c:pt>
                <c:pt idx="18">
                  <c:v>5.44</c:v>
                </c:pt>
                <c:pt idx="19">
                  <c:v>5.44</c:v>
                </c:pt>
                <c:pt idx="20">
                  <c:v>5.52</c:v>
                </c:pt>
                <c:pt idx="21">
                  <c:v>4.8</c:v>
                </c:pt>
                <c:pt idx="22">
                  <c:v>4.319999999999998</c:v>
                </c:pt>
                <c:pt idx="23">
                  <c:v>5.319999999999998</c:v>
                </c:pt>
                <c:pt idx="24">
                  <c:v>5.04</c:v>
                </c:pt>
                <c:pt idx="25">
                  <c:v>4.84</c:v>
                </c:pt>
                <c:pt idx="26">
                  <c:v>4.84</c:v>
                </c:pt>
                <c:pt idx="27">
                  <c:v>5.119999999999997</c:v>
                </c:pt>
                <c:pt idx="28">
                  <c:v>5.56</c:v>
                </c:pt>
                <c:pt idx="29">
                  <c:v>5.319999999999998</c:v>
                </c:pt>
                <c:pt idx="30">
                  <c:v>5.44</c:v>
                </c:pt>
                <c:pt idx="31">
                  <c:v>5.4</c:v>
                </c:pt>
                <c:pt idx="32">
                  <c:v>5.119999999999997</c:v>
                </c:pt>
                <c:pt idx="33">
                  <c:v>5.24</c:v>
                </c:pt>
                <c:pt idx="34">
                  <c:v>5.359999999999998</c:v>
                </c:pt>
                <c:pt idx="35">
                  <c:v>5.119999999999997</c:v>
                </c:pt>
                <c:pt idx="36">
                  <c:v>5.24</c:v>
                </c:pt>
                <c:pt idx="37">
                  <c:v>4.84</c:v>
                </c:pt>
                <c:pt idx="38">
                  <c:v>5.68</c:v>
                </c:pt>
                <c:pt idx="39">
                  <c:v>5.44</c:v>
                </c:pt>
                <c:pt idx="40">
                  <c:v>4.96</c:v>
                </c:pt>
                <c:pt idx="41">
                  <c:v>5.4</c:v>
                </c:pt>
                <c:pt idx="42">
                  <c:v>5.48</c:v>
                </c:pt>
                <c:pt idx="43">
                  <c:v>5.319999999999998</c:v>
                </c:pt>
                <c:pt idx="44">
                  <c:v>4.2</c:v>
                </c:pt>
                <c:pt idx="45">
                  <c:v>5.64</c:v>
                </c:pt>
                <c:pt idx="46">
                  <c:v>4.76</c:v>
                </c:pt>
                <c:pt idx="47">
                  <c:v>4.52</c:v>
                </c:pt>
                <c:pt idx="48">
                  <c:v>4.96</c:v>
                </c:pt>
                <c:pt idx="49">
                  <c:v>4.96</c:v>
                </c:pt>
              </c:numCache>
            </c:numRef>
          </c:yVal>
          <c:smooth val="0"/>
        </c:ser>
        <c:dLbls>
          <c:showLegendKey val="0"/>
          <c:showVal val="0"/>
          <c:showCatName val="0"/>
          <c:showSerName val="0"/>
          <c:showPercent val="0"/>
          <c:showBubbleSize val="0"/>
        </c:dLbls>
        <c:axId val="1905671920"/>
        <c:axId val="1894484560"/>
      </c:scatterChart>
      <c:valAx>
        <c:axId val="1905671920"/>
        <c:scaling>
          <c:orientation val="minMax"/>
          <c:max val="5000.0"/>
          <c:min val="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Number of Hidden Neurons</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94484560"/>
        <c:crosses val="autoZero"/>
        <c:crossBetween val="midCat"/>
        <c:majorUnit val="500.0"/>
      </c:valAx>
      <c:valAx>
        <c:axId val="1894484560"/>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Percentage Accuracy</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56719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200</c:v>
          </c:tx>
          <c:spPr>
            <a:solidFill>
              <a:schemeClr val="accent1"/>
            </a:solidFill>
            <a:ln>
              <a:noFill/>
            </a:ln>
            <a:effectLst/>
          </c:spPr>
          <c:invertIfNegative val="0"/>
          <c:cat>
            <c:numRef>
              <c:f>Sheet1!$H$123:$Q$123</c:f>
              <c:numCache>
                <c:formatCode>0.00E+00</c:formatCode>
                <c:ptCount val="10"/>
                <c:pt idx="0">
                  <c:v>0.008</c:v>
                </c:pt>
                <c:pt idx="1">
                  <c:v>0.01</c:v>
                </c:pt>
                <c:pt idx="2">
                  <c:v>0.033</c:v>
                </c:pt>
                <c:pt idx="3">
                  <c:v>0.067</c:v>
                </c:pt>
                <c:pt idx="4">
                  <c:v>0.1</c:v>
                </c:pt>
                <c:pt idx="5">
                  <c:v>0.133</c:v>
                </c:pt>
                <c:pt idx="6">
                  <c:v>0.167</c:v>
                </c:pt>
                <c:pt idx="7">
                  <c:v>0.2</c:v>
                </c:pt>
                <c:pt idx="8">
                  <c:v>0.25</c:v>
                </c:pt>
                <c:pt idx="9">
                  <c:v>0.3</c:v>
                </c:pt>
              </c:numCache>
            </c:numRef>
          </c:cat>
          <c:val>
            <c:numRef>
              <c:f>Sheet1!$H$124:$Q$124</c:f>
              <c:numCache>
                <c:formatCode>General</c:formatCode>
                <c:ptCount val="10"/>
                <c:pt idx="0">
                  <c:v>19.8</c:v>
                </c:pt>
                <c:pt idx="1">
                  <c:v>20.28</c:v>
                </c:pt>
                <c:pt idx="2">
                  <c:v>21.08</c:v>
                </c:pt>
                <c:pt idx="3">
                  <c:v>20.36</c:v>
                </c:pt>
                <c:pt idx="4">
                  <c:v>18.36</c:v>
                </c:pt>
                <c:pt idx="5">
                  <c:v>16.04</c:v>
                </c:pt>
                <c:pt idx="6">
                  <c:v>16.56</c:v>
                </c:pt>
                <c:pt idx="7">
                  <c:v>16.4</c:v>
                </c:pt>
                <c:pt idx="8">
                  <c:v>15.44</c:v>
                </c:pt>
                <c:pt idx="9">
                  <c:v>13.56</c:v>
                </c:pt>
              </c:numCache>
            </c:numRef>
          </c:val>
        </c:ser>
        <c:ser>
          <c:idx val="1"/>
          <c:order val="1"/>
          <c:tx>
            <c:v>1000</c:v>
          </c:tx>
          <c:spPr>
            <a:solidFill>
              <a:schemeClr val="accent2"/>
            </a:solidFill>
            <a:ln>
              <a:noFill/>
            </a:ln>
            <a:effectLst/>
          </c:spPr>
          <c:invertIfNegative val="0"/>
          <c:cat>
            <c:numRef>
              <c:f>Sheet1!$H$123:$Q$123</c:f>
              <c:numCache>
                <c:formatCode>0.00E+00</c:formatCode>
                <c:ptCount val="10"/>
                <c:pt idx="0">
                  <c:v>0.008</c:v>
                </c:pt>
                <c:pt idx="1">
                  <c:v>0.01</c:v>
                </c:pt>
                <c:pt idx="2">
                  <c:v>0.033</c:v>
                </c:pt>
                <c:pt idx="3">
                  <c:v>0.067</c:v>
                </c:pt>
                <c:pt idx="4">
                  <c:v>0.1</c:v>
                </c:pt>
                <c:pt idx="5">
                  <c:v>0.133</c:v>
                </c:pt>
                <c:pt idx="6">
                  <c:v>0.167</c:v>
                </c:pt>
                <c:pt idx="7">
                  <c:v>0.2</c:v>
                </c:pt>
                <c:pt idx="8">
                  <c:v>0.25</c:v>
                </c:pt>
                <c:pt idx="9">
                  <c:v>0.3</c:v>
                </c:pt>
              </c:numCache>
            </c:numRef>
          </c:cat>
          <c:val>
            <c:numRef>
              <c:f>Sheet1!$H$125:$Q$125</c:f>
              <c:numCache>
                <c:formatCode>General</c:formatCode>
                <c:ptCount val="10"/>
                <c:pt idx="0">
                  <c:v>19.32</c:v>
                </c:pt>
                <c:pt idx="1">
                  <c:v>21.36</c:v>
                </c:pt>
                <c:pt idx="2">
                  <c:v>20.44</c:v>
                </c:pt>
                <c:pt idx="3">
                  <c:v>18.68</c:v>
                </c:pt>
                <c:pt idx="4">
                  <c:v>16.28</c:v>
                </c:pt>
                <c:pt idx="5">
                  <c:v>17.0</c:v>
                </c:pt>
                <c:pt idx="6">
                  <c:v>18.0</c:v>
                </c:pt>
                <c:pt idx="7">
                  <c:v>16.08</c:v>
                </c:pt>
                <c:pt idx="8">
                  <c:v>13.2</c:v>
                </c:pt>
                <c:pt idx="9">
                  <c:v>11.52</c:v>
                </c:pt>
              </c:numCache>
            </c:numRef>
          </c:val>
        </c:ser>
        <c:ser>
          <c:idx val="2"/>
          <c:order val="2"/>
          <c:tx>
            <c:v>2000</c:v>
          </c:tx>
          <c:spPr>
            <a:solidFill>
              <a:schemeClr val="accent3"/>
            </a:solidFill>
            <a:ln>
              <a:noFill/>
            </a:ln>
            <a:effectLst/>
          </c:spPr>
          <c:invertIfNegative val="0"/>
          <c:cat>
            <c:numRef>
              <c:f>Sheet1!$H$123:$Q$123</c:f>
              <c:numCache>
                <c:formatCode>0.00E+00</c:formatCode>
                <c:ptCount val="10"/>
                <c:pt idx="0">
                  <c:v>0.008</c:v>
                </c:pt>
                <c:pt idx="1">
                  <c:v>0.01</c:v>
                </c:pt>
                <c:pt idx="2">
                  <c:v>0.033</c:v>
                </c:pt>
                <c:pt idx="3">
                  <c:v>0.067</c:v>
                </c:pt>
                <c:pt idx="4">
                  <c:v>0.1</c:v>
                </c:pt>
                <c:pt idx="5">
                  <c:v>0.133</c:v>
                </c:pt>
                <c:pt idx="6">
                  <c:v>0.167</c:v>
                </c:pt>
                <c:pt idx="7">
                  <c:v>0.2</c:v>
                </c:pt>
                <c:pt idx="8">
                  <c:v>0.25</c:v>
                </c:pt>
                <c:pt idx="9">
                  <c:v>0.3</c:v>
                </c:pt>
              </c:numCache>
            </c:numRef>
          </c:cat>
          <c:val>
            <c:numRef>
              <c:f>Sheet1!$H$126:$Q$126</c:f>
              <c:numCache>
                <c:formatCode>General</c:formatCode>
                <c:ptCount val="10"/>
                <c:pt idx="0">
                  <c:v>19.2</c:v>
                </c:pt>
                <c:pt idx="1">
                  <c:v>21.6</c:v>
                </c:pt>
                <c:pt idx="2">
                  <c:v>19.6</c:v>
                </c:pt>
                <c:pt idx="3">
                  <c:v>19.48</c:v>
                </c:pt>
                <c:pt idx="4">
                  <c:v>20.28</c:v>
                </c:pt>
                <c:pt idx="5">
                  <c:v>17.68</c:v>
                </c:pt>
                <c:pt idx="6">
                  <c:v>16.76</c:v>
                </c:pt>
                <c:pt idx="7">
                  <c:v>15.68</c:v>
                </c:pt>
                <c:pt idx="8">
                  <c:v>13.8</c:v>
                </c:pt>
                <c:pt idx="9">
                  <c:v>15.88</c:v>
                </c:pt>
              </c:numCache>
            </c:numRef>
          </c:val>
        </c:ser>
        <c:ser>
          <c:idx val="3"/>
          <c:order val="3"/>
          <c:tx>
            <c:v>3000</c:v>
          </c:tx>
          <c:spPr>
            <a:solidFill>
              <a:schemeClr val="accent4"/>
            </a:solidFill>
            <a:ln>
              <a:noFill/>
            </a:ln>
            <a:effectLst/>
          </c:spPr>
          <c:invertIfNegative val="0"/>
          <c:cat>
            <c:numRef>
              <c:f>Sheet1!$H$123:$Q$123</c:f>
              <c:numCache>
                <c:formatCode>0.00E+00</c:formatCode>
                <c:ptCount val="10"/>
                <c:pt idx="0">
                  <c:v>0.008</c:v>
                </c:pt>
                <c:pt idx="1">
                  <c:v>0.01</c:v>
                </c:pt>
                <c:pt idx="2">
                  <c:v>0.033</c:v>
                </c:pt>
                <c:pt idx="3">
                  <c:v>0.067</c:v>
                </c:pt>
                <c:pt idx="4">
                  <c:v>0.1</c:v>
                </c:pt>
                <c:pt idx="5">
                  <c:v>0.133</c:v>
                </c:pt>
                <c:pt idx="6">
                  <c:v>0.167</c:v>
                </c:pt>
                <c:pt idx="7">
                  <c:v>0.2</c:v>
                </c:pt>
                <c:pt idx="8">
                  <c:v>0.25</c:v>
                </c:pt>
                <c:pt idx="9">
                  <c:v>0.3</c:v>
                </c:pt>
              </c:numCache>
            </c:numRef>
          </c:cat>
          <c:val>
            <c:numRef>
              <c:f>Sheet1!$H$127:$Q$127</c:f>
              <c:numCache>
                <c:formatCode>General</c:formatCode>
                <c:ptCount val="10"/>
                <c:pt idx="0">
                  <c:v>19.12</c:v>
                </c:pt>
                <c:pt idx="1">
                  <c:v>19.04</c:v>
                </c:pt>
                <c:pt idx="2">
                  <c:v>20.24</c:v>
                </c:pt>
                <c:pt idx="3">
                  <c:v>21.88</c:v>
                </c:pt>
                <c:pt idx="4">
                  <c:v>19.24</c:v>
                </c:pt>
                <c:pt idx="5">
                  <c:v>19.48</c:v>
                </c:pt>
                <c:pt idx="6">
                  <c:v>19.32</c:v>
                </c:pt>
                <c:pt idx="7">
                  <c:v>15.52</c:v>
                </c:pt>
                <c:pt idx="8">
                  <c:v>14.6</c:v>
                </c:pt>
                <c:pt idx="9">
                  <c:v>12.4</c:v>
                </c:pt>
              </c:numCache>
            </c:numRef>
          </c:val>
        </c:ser>
        <c:dLbls>
          <c:showLegendKey val="0"/>
          <c:showVal val="0"/>
          <c:showCatName val="0"/>
          <c:showSerName val="0"/>
          <c:showPercent val="0"/>
          <c:showBubbleSize val="0"/>
        </c:dLbls>
        <c:gapWidth val="219"/>
        <c:overlap val="-27"/>
        <c:axId val="1897304896"/>
        <c:axId val="1900968192"/>
      </c:barChart>
      <c:catAx>
        <c:axId val="189730489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Learning Rate</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0968192"/>
        <c:crosses val="autoZero"/>
        <c:auto val="1"/>
        <c:lblAlgn val="ctr"/>
        <c:lblOffset val="100"/>
        <c:noMultiLvlLbl val="0"/>
      </c:catAx>
      <c:valAx>
        <c:axId val="1900968192"/>
        <c:scaling>
          <c:orientation val="minMax"/>
          <c:max val="22.0"/>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Percentage Accuracy</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973048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22362204724409"/>
          <c:y val="0.0601851851851852"/>
          <c:w val="0.84712489063867"/>
          <c:h val="0.722669874599008"/>
        </c:manualLayout>
      </c:layout>
      <c:scatterChart>
        <c:scatterStyle val="lineMarker"/>
        <c:varyColors val="0"/>
        <c:ser>
          <c:idx val="0"/>
          <c:order val="0"/>
          <c:spPr>
            <a:ln w="25400" cap="rnd">
              <a:solidFill>
                <a:schemeClr val="accent1"/>
              </a:solidFill>
              <a:round/>
            </a:ln>
            <a:effectLst/>
          </c:spPr>
          <c:marker>
            <c:symbol val="circle"/>
            <c:size val="5"/>
            <c:spPr>
              <a:solidFill>
                <a:schemeClr val="accent1"/>
              </a:solidFill>
              <a:ln w="25400">
                <a:solidFill>
                  <a:schemeClr val="accent1"/>
                </a:solidFill>
              </a:ln>
              <a:effectLst/>
            </c:spPr>
          </c:marker>
          <c:xVal>
            <c:numRef>
              <c:f>Sheet1!$B$117:$H$117</c:f>
              <c:numCache>
                <c:formatCode>0.0E+00</c:formatCode>
                <c:ptCount val="7"/>
                <c:pt idx="0">
                  <c:v>1.0E-6</c:v>
                </c:pt>
                <c:pt idx="1">
                  <c:v>1.0E-5</c:v>
                </c:pt>
                <c:pt idx="2">
                  <c:v>5.0E-5</c:v>
                </c:pt>
                <c:pt idx="3">
                  <c:v>0.0001</c:v>
                </c:pt>
                <c:pt idx="4">
                  <c:v>0.0005</c:v>
                </c:pt>
                <c:pt idx="5">
                  <c:v>0.001</c:v>
                </c:pt>
                <c:pt idx="6">
                  <c:v>0.01</c:v>
                </c:pt>
              </c:numCache>
            </c:numRef>
          </c:xVal>
          <c:yVal>
            <c:numRef>
              <c:f>Sheet1!$B$118:$H$118</c:f>
              <c:numCache>
                <c:formatCode>General</c:formatCode>
                <c:ptCount val="7"/>
                <c:pt idx="0">
                  <c:v>0.56</c:v>
                </c:pt>
                <c:pt idx="1">
                  <c:v>1.12</c:v>
                </c:pt>
                <c:pt idx="2">
                  <c:v>4.88</c:v>
                </c:pt>
                <c:pt idx="3">
                  <c:v>5.68</c:v>
                </c:pt>
                <c:pt idx="4">
                  <c:v>7.48</c:v>
                </c:pt>
                <c:pt idx="5">
                  <c:v>9.52</c:v>
                </c:pt>
                <c:pt idx="6">
                  <c:v>20.6</c:v>
                </c:pt>
              </c:numCache>
            </c:numRef>
          </c:yVal>
          <c:smooth val="0"/>
        </c:ser>
        <c:dLbls>
          <c:showLegendKey val="0"/>
          <c:showVal val="0"/>
          <c:showCatName val="0"/>
          <c:showSerName val="0"/>
          <c:showPercent val="0"/>
          <c:showBubbleSize val="0"/>
        </c:dLbls>
        <c:axId val="1901463952"/>
        <c:axId val="1903849120"/>
      </c:scatterChart>
      <c:valAx>
        <c:axId val="1901463952"/>
        <c:scaling>
          <c:logBase val="10.0"/>
          <c:orientation val="minMax"/>
          <c:max val="0.01"/>
          <c:min val="1.0E-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Learning Rate</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3849120"/>
        <c:crossesAt val="0.0"/>
        <c:crossBetween val="midCat"/>
      </c:valAx>
      <c:valAx>
        <c:axId val="1903849120"/>
        <c:scaling>
          <c:orientation val="minMax"/>
          <c:max val="21.0"/>
        </c:scaling>
        <c:delete val="0"/>
        <c:axPos val="r"/>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1463952"/>
        <c:crosses val="max"/>
        <c:crossBetween val="midCat"/>
        <c:majorUnit val="3.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Sheet1!$B$142:$F$142</c:f>
              <c:numCache>
                <c:formatCode>General</c:formatCode>
                <c:ptCount val="5"/>
                <c:pt idx="0">
                  <c:v>500.0</c:v>
                </c:pt>
                <c:pt idx="1">
                  <c:v>1000.0</c:v>
                </c:pt>
                <c:pt idx="2">
                  <c:v>1500.0</c:v>
                </c:pt>
                <c:pt idx="3">
                  <c:v>2000.0</c:v>
                </c:pt>
                <c:pt idx="4">
                  <c:v>2500.0</c:v>
                </c:pt>
              </c:numCache>
            </c:numRef>
          </c:cat>
          <c:val>
            <c:numRef>
              <c:f>Sheet1!$B$143:$F$143</c:f>
              <c:numCache>
                <c:formatCode>General</c:formatCode>
                <c:ptCount val="5"/>
                <c:pt idx="0">
                  <c:v>20.68</c:v>
                </c:pt>
                <c:pt idx="1">
                  <c:v>17.24</c:v>
                </c:pt>
                <c:pt idx="2">
                  <c:v>20.36</c:v>
                </c:pt>
                <c:pt idx="3">
                  <c:v>20.28</c:v>
                </c:pt>
                <c:pt idx="4">
                  <c:v>20.6</c:v>
                </c:pt>
              </c:numCache>
            </c:numRef>
          </c:val>
        </c:ser>
        <c:dLbls>
          <c:showLegendKey val="0"/>
          <c:showVal val="0"/>
          <c:showCatName val="0"/>
          <c:showSerName val="0"/>
          <c:showPercent val="0"/>
          <c:showBubbleSize val="0"/>
        </c:dLbls>
        <c:gapWidth val="219"/>
        <c:overlap val="-27"/>
        <c:axId val="1902079360"/>
        <c:axId val="1903801456"/>
      </c:barChart>
      <c:catAx>
        <c:axId val="190207936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smtClean="0"/>
                  <a:t>X = Number </a:t>
                </a:r>
                <a:r>
                  <a:rPr lang="en-US" sz="1400" dirty="0"/>
                  <a:t>of neurons in 2nd</a:t>
                </a:r>
                <a:r>
                  <a:rPr lang="en-US" sz="1400" baseline="0" dirty="0"/>
                  <a:t> hidden layer</a:t>
                </a:r>
                <a:endParaRPr lang="en-US" sz="1400" dirty="0"/>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3801456"/>
        <c:crosses val="autoZero"/>
        <c:auto val="1"/>
        <c:lblAlgn val="ctr"/>
        <c:lblOffset val="100"/>
        <c:noMultiLvlLbl val="0"/>
      </c:catAx>
      <c:valAx>
        <c:axId val="1903801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Percentage Accuracy</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2079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Sheet1!$H$142:$L$142</c:f>
              <c:numCache>
                <c:formatCode>General</c:formatCode>
                <c:ptCount val="5"/>
                <c:pt idx="0">
                  <c:v>500.0</c:v>
                </c:pt>
                <c:pt idx="1">
                  <c:v>1000.0</c:v>
                </c:pt>
                <c:pt idx="2">
                  <c:v>1500.0</c:v>
                </c:pt>
                <c:pt idx="3">
                  <c:v>2000.0</c:v>
                </c:pt>
                <c:pt idx="4">
                  <c:v>2500.0</c:v>
                </c:pt>
              </c:numCache>
            </c:numRef>
          </c:cat>
          <c:val>
            <c:numRef>
              <c:f>Sheet1!$H$143:$L$143</c:f>
              <c:numCache>
                <c:formatCode>General</c:formatCode>
                <c:ptCount val="5"/>
                <c:pt idx="0">
                  <c:v>26.12</c:v>
                </c:pt>
                <c:pt idx="1">
                  <c:v>23.24</c:v>
                </c:pt>
                <c:pt idx="2">
                  <c:v>23.28</c:v>
                </c:pt>
                <c:pt idx="3">
                  <c:v>24.08</c:v>
                </c:pt>
                <c:pt idx="4">
                  <c:v>23.64</c:v>
                </c:pt>
              </c:numCache>
            </c:numRef>
          </c:val>
        </c:ser>
        <c:dLbls>
          <c:showLegendKey val="0"/>
          <c:showVal val="0"/>
          <c:showCatName val="0"/>
          <c:showSerName val="0"/>
          <c:showPercent val="0"/>
          <c:showBubbleSize val="0"/>
        </c:dLbls>
        <c:gapWidth val="219"/>
        <c:overlap val="-27"/>
        <c:axId val="1903316720"/>
        <c:axId val="1907360048"/>
      </c:barChart>
      <c:catAx>
        <c:axId val="190331672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smtClean="0"/>
                  <a:t>X = Number </a:t>
                </a:r>
                <a:r>
                  <a:rPr lang="en-US" sz="1400" dirty="0"/>
                  <a:t>of neurons in 3rd hidden layer</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7360048"/>
        <c:crosses val="autoZero"/>
        <c:auto val="1"/>
        <c:lblAlgn val="ctr"/>
        <c:lblOffset val="100"/>
        <c:noMultiLvlLbl val="0"/>
      </c:catAx>
      <c:valAx>
        <c:axId val="1907360048"/>
        <c:scaling>
          <c:orientation val="minMax"/>
          <c:min val="2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Percentage Accuracy</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331672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25400">
                <a:solidFill>
                  <a:schemeClr val="accent1"/>
                </a:solidFill>
              </a:ln>
              <a:effectLst/>
            </c:spPr>
          </c:marker>
          <c:xVal>
            <c:numRef>
              <c:f>Sheet1!$B$162:$F$162</c:f>
              <c:numCache>
                <c:formatCode>0.0E+00</c:formatCode>
                <c:ptCount val="5"/>
                <c:pt idx="0">
                  <c:v>1.0E-5</c:v>
                </c:pt>
                <c:pt idx="1">
                  <c:v>0.0001</c:v>
                </c:pt>
                <c:pt idx="2">
                  <c:v>0.001</c:v>
                </c:pt>
                <c:pt idx="3">
                  <c:v>0.005</c:v>
                </c:pt>
                <c:pt idx="4">
                  <c:v>0.01</c:v>
                </c:pt>
              </c:numCache>
            </c:numRef>
          </c:xVal>
          <c:yVal>
            <c:numRef>
              <c:f>Sheet1!$B$163:$F$163</c:f>
              <c:numCache>
                <c:formatCode>General</c:formatCode>
                <c:ptCount val="5"/>
                <c:pt idx="0">
                  <c:v>3.12</c:v>
                </c:pt>
                <c:pt idx="1">
                  <c:v>11.28</c:v>
                </c:pt>
                <c:pt idx="2">
                  <c:v>13.48</c:v>
                </c:pt>
                <c:pt idx="3">
                  <c:v>6.92</c:v>
                </c:pt>
                <c:pt idx="4">
                  <c:v>5.52</c:v>
                </c:pt>
              </c:numCache>
            </c:numRef>
          </c:yVal>
          <c:smooth val="0"/>
        </c:ser>
        <c:dLbls>
          <c:showLegendKey val="0"/>
          <c:showVal val="0"/>
          <c:showCatName val="0"/>
          <c:showSerName val="0"/>
          <c:showPercent val="0"/>
          <c:showBubbleSize val="0"/>
        </c:dLbls>
        <c:axId val="1905715504"/>
        <c:axId val="1905746352"/>
      </c:scatterChart>
      <c:valAx>
        <c:axId val="1905715504"/>
        <c:scaling>
          <c:logBase val="10.0"/>
          <c:orientation val="minMax"/>
          <c:max val="0.0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Learning Rate Decay Coefficient</a:t>
                </a:r>
                <a:r>
                  <a:rPr lang="en-US" sz="1400" baseline="0" dirty="0"/>
                  <a:t> </a:t>
                </a:r>
                <a:r>
                  <a:rPr lang="en-US" sz="1400" i="1" baseline="0" dirty="0"/>
                  <a:t>k</a:t>
                </a:r>
                <a:endParaRPr lang="en-US" sz="1400" i="1" dirty="0"/>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5746352"/>
        <c:crosses val="autoZero"/>
        <c:crossBetween val="midCat"/>
      </c:valAx>
      <c:valAx>
        <c:axId val="1905746352"/>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5715504"/>
        <c:crosses val="autoZero"/>
        <c:crossBetween val="midCat"/>
        <c:majorUnit val="3.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Sheet1!$I$162:$K$162</c:f>
              <c:numCache>
                <c:formatCode>General</c:formatCode>
                <c:ptCount val="3"/>
                <c:pt idx="0">
                  <c:v>0.8</c:v>
                </c:pt>
                <c:pt idx="1">
                  <c:v>0.9</c:v>
                </c:pt>
                <c:pt idx="2">
                  <c:v>0.99</c:v>
                </c:pt>
              </c:numCache>
            </c:numRef>
          </c:cat>
          <c:val>
            <c:numRef>
              <c:f>Sheet1!$I$163:$K$163</c:f>
              <c:numCache>
                <c:formatCode>General</c:formatCode>
                <c:ptCount val="3"/>
                <c:pt idx="0">
                  <c:v>27.84</c:v>
                </c:pt>
                <c:pt idx="1">
                  <c:v>32.68</c:v>
                </c:pt>
                <c:pt idx="2">
                  <c:v>35.64</c:v>
                </c:pt>
              </c:numCache>
            </c:numRef>
          </c:val>
        </c:ser>
        <c:dLbls>
          <c:showLegendKey val="0"/>
          <c:showVal val="0"/>
          <c:showCatName val="0"/>
          <c:showSerName val="0"/>
          <c:showPercent val="0"/>
          <c:showBubbleSize val="0"/>
        </c:dLbls>
        <c:gapWidth val="219"/>
        <c:overlap val="-27"/>
        <c:axId val="1898923600"/>
        <c:axId val="1898933968"/>
      </c:barChart>
      <c:catAx>
        <c:axId val="189892360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Momentum Coefficient</a:t>
                </a:r>
                <a:r>
                  <a:rPr lang="en-US" sz="1400" baseline="0"/>
                  <a:t> </a:t>
                </a:r>
                <a:r>
                  <a:rPr lang="en-US" sz="1400" i="1" baseline="0"/>
                  <a:t>mu</a:t>
                </a:r>
                <a:endParaRPr lang="en-US" sz="1400" i="1"/>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98933968"/>
        <c:crosses val="autoZero"/>
        <c:auto val="1"/>
        <c:lblAlgn val="ctr"/>
        <c:lblOffset val="100"/>
        <c:noMultiLvlLbl val="0"/>
      </c:catAx>
      <c:valAx>
        <c:axId val="1898933968"/>
        <c:scaling>
          <c:orientation val="minMax"/>
          <c:max val="36.0"/>
          <c:min val="2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Percentage Accuracy</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98923600"/>
        <c:crosses val="autoZero"/>
        <c:crossBetween val="between"/>
        <c:majorUnit val="3.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25400">
                <a:solidFill>
                  <a:schemeClr val="accent1"/>
                </a:solidFill>
              </a:ln>
              <a:effectLst/>
            </c:spPr>
          </c:marker>
          <c:xVal>
            <c:numRef>
              <c:f>Sheet1!$B$183:$K$183</c:f>
              <c:numCache>
                <c:formatCode>0.00E+00</c:formatCode>
                <c:ptCount val="10"/>
                <c:pt idx="0">
                  <c:v>1.0E-7</c:v>
                </c:pt>
                <c:pt idx="1">
                  <c:v>5.0E-7</c:v>
                </c:pt>
                <c:pt idx="2">
                  <c:v>1.0E-6</c:v>
                </c:pt>
                <c:pt idx="3">
                  <c:v>5.0E-6</c:v>
                </c:pt>
                <c:pt idx="4">
                  <c:v>1.0E-5</c:v>
                </c:pt>
                <c:pt idx="5">
                  <c:v>5.0E-5</c:v>
                </c:pt>
                <c:pt idx="6">
                  <c:v>0.0001</c:v>
                </c:pt>
                <c:pt idx="7">
                  <c:v>0.0005</c:v>
                </c:pt>
                <c:pt idx="8">
                  <c:v>0.00075</c:v>
                </c:pt>
                <c:pt idx="9">
                  <c:v>0.001</c:v>
                </c:pt>
              </c:numCache>
            </c:numRef>
          </c:xVal>
          <c:yVal>
            <c:numRef>
              <c:f>Sheet1!$B$184:$K$184</c:f>
              <c:numCache>
                <c:formatCode>General</c:formatCode>
                <c:ptCount val="10"/>
                <c:pt idx="0">
                  <c:v>36.08</c:v>
                </c:pt>
                <c:pt idx="1">
                  <c:v>35.24</c:v>
                </c:pt>
                <c:pt idx="2">
                  <c:v>37.32</c:v>
                </c:pt>
                <c:pt idx="3">
                  <c:v>36.6</c:v>
                </c:pt>
                <c:pt idx="4">
                  <c:v>35.48</c:v>
                </c:pt>
                <c:pt idx="5">
                  <c:v>39.2</c:v>
                </c:pt>
                <c:pt idx="6">
                  <c:v>37.36</c:v>
                </c:pt>
                <c:pt idx="7">
                  <c:v>40.32</c:v>
                </c:pt>
                <c:pt idx="8">
                  <c:v>37.64</c:v>
                </c:pt>
                <c:pt idx="9">
                  <c:v>35.76</c:v>
                </c:pt>
              </c:numCache>
            </c:numRef>
          </c:yVal>
          <c:smooth val="0"/>
        </c:ser>
        <c:dLbls>
          <c:showLegendKey val="0"/>
          <c:showVal val="0"/>
          <c:showCatName val="0"/>
          <c:showSerName val="0"/>
          <c:showPercent val="0"/>
          <c:showBubbleSize val="0"/>
        </c:dLbls>
        <c:axId val="1906269744"/>
        <c:axId val="1906278320"/>
      </c:scatterChart>
      <c:valAx>
        <c:axId val="1906269744"/>
        <c:scaling>
          <c:logBase val="10.0"/>
          <c:orientation val="minMax"/>
          <c:max val="0.00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L2</a:t>
                </a:r>
                <a:r>
                  <a:rPr lang="en-US" sz="1400" baseline="0"/>
                  <a:t> parameter </a:t>
                </a:r>
                <a:r>
                  <a:rPr lang="en-US" sz="1400" i="1" baseline="0"/>
                  <a:t>lambda</a:t>
                </a:r>
                <a:endParaRPr lang="en-US" sz="1400" i="1"/>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6278320"/>
        <c:crosses val="autoZero"/>
        <c:crossBetween val="midCat"/>
      </c:valAx>
      <c:valAx>
        <c:axId val="1906278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62697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FB891-37A2-1F46-B2C6-D27B551B1D93}"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15C47-1916-494F-AE48-F830BE6B58CA}" type="slidenum">
              <a:rPr lang="en-US" smtClean="0"/>
              <a:t>‹#›</a:t>
            </a:fld>
            <a:endParaRPr lang="en-US"/>
          </a:p>
        </p:txBody>
      </p:sp>
    </p:spTree>
    <p:extLst>
      <p:ext uri="{BB962C8B-B14F-4D97-AF65-F5344CB8AC3E}">
        <p14:creationId xmlns:p14="http://schemas.microsoft.com/office/powerpoint/2010/main" val="505831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1</a:t>
            </a:fld>
            <a:endParaRPr lang="en-US"/>
          </a:p>
        </p:txBody>
      </p:sp>
    </p:spTree>
    <p:extLst>
      <p:ext uri="{BB962C8B-B14F-4D97-AF65-F5344CB8AC3E}">
        <p14:creationId xmlns:p14="http://schemas.microsoft.com/office/powerpoint/2010/main" val="1763913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4</a:t>
            </a:fld>
            <a:endParaRPr lang="en-US"/>
          </a:p>
        </p:txBody>
      </p:sp>
    </p:spTree>
    <p:extLst>
      <p:ext uri="{BB962C8B-B14F-4D97-AF65-F5344CB8AC3E}">
        <p14:creationId xmlns:p14="http://schemas.microsoft.com/office/powerpoint/2010/main" val="92475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5</a:t>
            </a:fld>
            <a:endParaRPr lang="en-US"/>
          </a:p>
        </p:txBody>
      </p:sp>
    </p:spTree>
    <p:extLst>
      <p:ext uri="{BB962C8B-B14F-4D97-AF65-F5344CB8AC3E}">
        <p14:creationId xmlns:p14="http://schemas.microsoft.com/office/powerpoint/2010/main" val="700311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11</a:t>
            </a:fld>
            <a:endParaRPr lang="en-US"/>
          </a:p>
        </p:txBody>
      </p:sp>
    </p:spTree>
    <p:extLst>
      <p:ext uri="{BB962C8B-B14F-4D97-AF65-F5344CB8AC3E}">
        <p14:creationId xmlns:p14="http://schemas.microsoft.com/office/powerpoint/2010/main" val="133297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17</a:t>
            </a:fld>
            <a:endParaRPr lang="en-US"/>
          </a:p>
        </p:txBody>
      </p:sp>
    </p:spTree>
    <p:extLst>
      <p:ext uri="{BB962C8B-B14F-4D97-AF65-F5344CB8AC3E}">
        <p14:creationId xmlns:p14="http://schemas.microsoft.com/office/powerpoint/2010/main" val="54263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18</a:t>
            </a:fld>
            <a:endParaRPr lang="en-US"/>
          </a:p>
        </p:txBody>
      </p:sp>
    </p:spTree>
    <p:extLst>
      <p:ext uri="{BB962C8B-B14F-4D97-AF65-F5344CB8AC3E}">
        <p14:creationId xmlns:p14="http://schemas.microsoft.com/office/powerpoint/2010/main" val="315466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15C47-1916-494F-AE48-F830BE6B58CA}" type="slidenum">
              <a:rPr lang="en-US" smtClean="0"/>
              <a:t>20</a:t>
            </a:fld>
            <a:endParaRPr lang="en-US"/>
          </a:p>
        </p:txBody>
      </p:sp>
    </p:spTree>
    <p:extLst>
      <p:ext uri="{BB962C8B-B14F-4D97-AF65-F5344CB8AC3E}">
        <p14:creationId xmlns:p14="http://schemas.microsoft.com/office/powerpoint/2010/main" val="117807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A3271B-EEF4-7544-B350-9F8E88B771B7}" type="datetime1">
              <a:rPr lang="en-US" smtClean="0"/>
              <a:t>10/3/17</a:t>
            </a:fld>
            <a:endParaRPr lang="en-US"/>
          </a:p>
        </p:txBody>
      </p:sp>
      <p:sp>
        <p:nvSpPr>
          <p:cNvPr id="5" name="Footer Placeholder 4"/>
          <p:cNvSpPr>
            <a:spLocks noGrp="1"/>
          </p:cNvSpPr>
          <p:nvPr>
            <p:ph type="ftr" sz="quarter" idx="11"/>
          </p:nvPr>
        </p:nvSpPr>
        <p:spPr/>
        <p:txBody>
          <a:bodyPr/>
          <a:lstStyle>
            <a:lvl1pPr>
              <a:defRPr sz="1100"/>
            </a:lvl1pPr>
          </a:lstStyle>
          <a:p>
            <a:endParaRPr lang="en-US" dirty="0"/>
          </a:p>
        </p:txBody>
      </p:sp>
      <p:sp>
        <p:nvSpPr>
          <p:cNvPr id="6" name="Slide Number Placeholder 5"/>
          <p:cNvSpPr>
            <a:spLocks noGrp="1"/>
          </p:cNvSpPr>
          <p:nvPr>
            <p:ph type="sldNum" sz="quarter" idx="12"/>
          </p:nvPr>
        </p:nvSpPr>
        <p:spPr/>
        <p:txBody>
          <a:bodyPr/>
          <a:lstStyle>
            <a:lvl1pPr>
              <a:defRPr sz="1100"/>
            </a:lvl1pPr>
          </a:lstStyle>
          <a:p>
            <a:fld id="{5961E446-6EB4-2844-BAA2-DBF6F716FF2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5E61B6-1F4F-9448-A81B-549E04320E4B}"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7D6DE6-1F16-FE4E-863F-E7AD57D5DABA}"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322032-472F-8240-93A3-6EE812F745EF}"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AB99B8-D26F-2849-AC16-AFD97CBE81CB}"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276FD3-1FFF-5B43-986F-FC086B1B1821}"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7ABD89-CE93-644D-83DA-ADAAD7C1192F}"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233651-530C-3F4D-8D99-3CFC07C14C56}"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301DD4A-A3CB-9141-AADF-B06203100179}" type="datetime1">
              <a:rPr lang="en-US" smtClean="0"/>
              <a:t>10/3/17</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5961E446-6EB4-2844-BAA2-DBF6F716FF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365D2E-A4D6-4246-A7F6-DC4F59564DAC}" type="datetime1">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C6B780-6E7E-4241-916A-A13BAAAAF4CA}" type="datetime1">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EEDBF05-E14C-B64C-ABC5-2AC4DDDE89C2}" type="datetime1">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2EF381-37A1-BB47-8BEC-BED40592227E}" type="datetime1">
              <a:rPr lang="en-US" smtClean="0"/>
              <a:t>10/3/17</a:t>
            </a:fld>
            <a:endParaRPr lang="en-US"/>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5" name="Slide Number Placeholder 4"/>
          <p:cNvSpPr>
            <a:spLocks noGrp="1"/>
          </p:cNvSpPr>
          <p:nvPr>
            <p:ph type="sldNum" sz="quarter" idx="12"/>
          </p:nvPr>
        </p:nvSpPr>
        <p:spPr/>
        <p:txBody>
          <a:bodyPr/>
          <a:lstStyle>
            <a:lvl1pPr>
              <a:defRPr sz="1100"/>
            </a:lvl1pPr>
          </a:lstStyle>
          <a:p>
            <a:fld id="{5961E446-6EB4-2844-BAA2-DBF6F716FF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4F987-031E-2D48-BF98-859FC7C676BC}" type="datetime1">
              <a:rPr lang="en-US" smtClean="0"/>
              <a:t>10/3/17</a:t>
            </a:fld>
            <a:endParaRPr lang="en-US"/>
          </a:p>
        </p:txBody>
      </p:sp>
      <p:sp>
        <p:nvSpPr>
          <p:cNvPr id="3" name="Footer Placeholder 2"/>
          <p:cNvSpPr>
            <a:spLocks noGrp="1"/>
          </p:cNvSpPr>
          <p:nvPr>
            <p:ph type="ftr" sz="quarter" idx="11"/>
          </p:nvPr>
        </p:nvSpPr>
        <p:spPr/>
        <p:txBody>
          <a:bodyPr/>
          <a:lstStyle>
            <a:lvl1pPr>
              <a:defRPr sz="1100"/>
            </a:lvl1pPr>
          </a:lstStyle>
          <a:p>
            <a:endParaRPr lang="en-US"/>
          </a:p>
        </p:txBody>
      </p:sp>
      <p:sp>
        <p:nvSpPr>
          <p:cNvPr id="4" name="Slide Number Placeholder 3"/>
          <p:cNvSpPr>
            <a:spLocks noGrp="1"/>
          </p:cNvSpPr>
          <p:nvPr>
            <p:ph type="sldNum" sz="quarter" idx="12"/>
          </p:nvPr>
        </p:nvSpPr>
        <p:spPr/>
        <p:txBody>
          <a:bodyPr/>
          <a:lstStyle>
            <a:lvl1pPr>
              <a:defRPr sz="1100"/>
            </a:lvl1pPr>
          </a:lstStyle>
          <a:p>
            <a:fld id="{5961E446-6EB4-2844-BAA2-DBF6F716FF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0F7F18-CEDF-2E48-8E3E-6790582CE25C}" type="datetime1">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A465D8-48E4-2340-A7E6-760BA27FD80D}" type="datetime1">
              <a:rPr lang="en-US" smtClean="0"/>
              <a:t>10/3/17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61E446-6EB4-2844-BAA2-DBF6F716FF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E687B4-C33F-EF4F-A143-13817578EF26}" type="datetime1">
              <a:rPr lang="en-US" smtClean="0"/>
              <a:t>10/3/17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100">
                <a:solidFill>
                  <a:schemeClr val="accent1"/>
                </a:solidFill>
              </a:defRPr>
            </a:lvl1pPr>
          </a:lstStyle>
          <a:p>
            <a:fld id="{5961E446-6EB4-2844-BAA2-DBF6F716FF23}" type="slidenum">
              <a:rPr lang="en-US" smtClean="0"/>
              <a:pPr/>
              <a:t>‹#›</a:t>
            </a:fld>
            <a:endParaRPr lang="en-US"/>
          </a:p>
        </p:txBody>
      </p:sp>
    </p:spTree>
    <p:extLst>
      <p:ext uri="{BB962C8B-B14F-4D97-AF65-F5344CB8AC3E}">
        <p14:creationId xmlns:p14="http://schemas.microsoft.com/office/powerpoint/2010/main" val="452272923"/>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gif"/><Relationship Id="rId5"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chart" Target="../charts/chart8.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ouryadey/footballer-price.gi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fifa.com/players/top" TargetMode="Externa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5137" y="2225859"/>
            <a:ext cx="7766936" cy="1646302"/>
          </a:xfrm>
        </p:spPr>
        <p:txBody>
          <a:bodyPr/>
          <a:lstStyle/>
          <a:p>
            <a:r>
              <a:rPr lang="en-US" dirty="0" smtClean="0"/>
              <a:t>Pricing Football Players</a:t>
            </a:r>
            <a:br>
              <a:rPr lang="en-US" dirty="0" smtClean="0"/>
            </a:br>
            <a:r>
              <a:rPr lang="en-US" dirty="0" smtClean="0"/>
              <a:t>using Neural Networks</a:t>
            </a:r>
            <a:endParaRPr lang="en-US" dirty="0"/>
          </a:p>
        </p:txBody>
      </p:sp>
      <p:sp>
        <p:nvSpPr>
          <p:cNvPr id="3" name="Subtitle 2"/>
          <p:cNvSpPr>
            <a:spLocks noGrp="1"/>
          </p:cNvSpPr>
          <p:nvPr>
            <p:ph type="subTitle" idx="1"/>
          </p:nvPr>
        </p:nvSpPr>
        <p:spPr>
          <a:xfrm>
            <a:off x="815137" y="3741737"/>
            <a:ext cx="9144000" cy="2525493"/>
          </a:xfrm>
        </p:spPr>
        <p:txBody>
          <a:bodyPr>
            <a:normAutofit/>
          </a:bodyPr>
          <a:lstStyle/>
          <a:p>
            <a:r>
              <a:rPr lang="en-US" sz="2200" dirty="0" smtClean="0">
                <a:solidFill>
                  <a:schemeClr val="tx1"/>
                </a:solidFill>
              </a:rPr>
              <a:t>Sourya Dey</a:t>
            </a:r>
          </a:p>
          <a:p>
            <a:r>
              <a:rPr lang="en-US" sz="2000" dirty="0" smtClean="0">
                <a:solidFill>
                  <a:schemeClr val="tx1"/>
                </a:solidFill>
              </a:rPr>
              <a:t>Final Project - Neural Learning and Computational Intelligence</a:t>
            </a:r>
          </a:p>
          <a:p>
            <a:r>
              <a:rPr lang="en-US" sz="2000" dirty="0" smtClean="0">
                <a:solidFill>
                  <a:schemeClr val="tx1"/>
                </a:solidFill>
              </a:rPr>
              <a:t>April 19</a:t>
            </a:r>
            <a:r>
              <a:rPr lang="en-US" sz="2000" baseline="30000" dirty="0" smtClean="0">
                <a:solidFill>
                  <a:schemeClr val="tx1"/>
                </a:solidFill>
              </a:rPr>
              <a:t>th</a:t>
            </a:r>
            <a:r>
              <a:rPr lang="en-US" sz="2000" dirty="0" smtClean="0">
                <a:solidFill>
                  <a:schemeClr val="tx1"/>
                </a:solidFill>
              </a:rPr>
              <a:t> 2017, University of Southern California</a:t>
            </a:r>
          </a:p>
        </p:txBody>
      </p:sp>
    </p:spTree>
    <p:extLst>
      <p:ext uri="{BB962C8B-B14F-4D97-AF65-F5344CB8AC3E}">
        <p14:creationId xmlns:p14="http://schemas.microsoft.com/office/powerpoint/2010/main" val="10707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326147" y="1106898"/>
            <a:ext cx="4330010" cy="5299589"/>
            <a:chOff x="5370858" y="1106898"/>
            <a:chExt cx="4330010" cy="5299589"/>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858" y="1337087"/>
              <a:ext cx="4330010" cy="2868255"/>
            </a:xfrm>
            <a:prstGeom prst="rect">
              <a:avLst/>
            </a:prstGeom>
          </p:spPr>
        </p:pic>
        <p:sp>
          <p:nvSpPr>
            <p:cNvPr id="6" name="Rectangle 5"/>
            <p:cNvSpPr/>
            <p:nvPr/>
          </p:nvSpPr>
          <p:spPr>
            <a:xfrm>
              <a:off x="7006106" y="1106898"/>
              <a:ext cx="1068947" cy="3311301"/>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dirty="0" smtClean="0">
                  <a:solidFill>
                    <a:schemeClr val="tx1"/>
                  </a:solidFill>
                </a:rPr>
                <a:t>?</a:t>
              </a:r>
              <a:endParaRPr lang="en-US" sz="15000" dirty="0">
                <a:solidFill>
                  <a:schemeClr val="tx1"/>
                </a:solidFill>
              </a:endParaRPr>
            </a:p>
          </p:txBody>
        </p:sp>
        <p:sp>
          <p:nvSpPr>
            <p:cNvPr id="9" name="Content Placeholder 2"/>
            <p:cNvSpPr txBox="1">
              <a:spLocks/>
            </p:cNvSpPr>
            <p:nvPr/>
          </p:nvSpPr>
          <p:spPr>
            <a:xfrm>
              <a:off x="6011804" y="3660327"/>
              <a:ext cx="793005" cy="27461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None/>
              </a:pPr>
              <a:r>
                <a:rPr lang="en-US" sz="4000" b="1" dirty="0" smtClean="0"/>
                <a:t>.</a:t>
              </a:r>
            </a:p>
            <a:p>
              <a:pPr marL="0" indent="0" algn="ctr">
                <a:spcBef>
                  <a:spcPts val="0"/>
                </a:spcBef>
                <a:buNone/>
              </a:pPr>
              <a:r>
                <a:rPr lang="en-US" sz="4000" b="1" dirty="0" smtClean="0"/>
                <a:t>.</a:t>
              </a:r>
            </a:p>
            <a:p>
              <a:pPr marL="0" indent="0" algn="ctr">
                <a:spcBef>
                  <a:spcPts val="0"/>
                </a:spcBef>
                <a:buNone/>
              </a:pPr>
              <a:r>
                <a:rPr lang="en-US" sz="4000" b="1" dirty="0" smtClean="0"/>
                <a:t>.</a:t>
              </a:r>
            </a:p>
            <a:p>
              <a:pPr marL="0" indent="0" algn="ctr">
                <a:spcBef>
                  <a:spcPts val="0"/>
                </a:spcBef>
                <a:buNone/>
              </a:pPr>
              <a:endParaRPr lang="en-US" sz="1000" dirty="0" smtClean="0"/>
            </a:p>
            <a:p>
              <a:pPr marL="0" indent="0" algn="ctr">
                <a:spcBef>
                  <a:spcPts val="0"/>
                </a:spcBef>
                <a:buNone/>
              </a:pPr>
              <a:r>
                <a:rPr lang="en-US" sz="2400" dirty="0" smtClean="0"/>
                <a:t>x41</a:t>
              </a:r>
              <a:endParaRPr lang="en-US" sz="2400" dirty="0"/>
            </a:p>
          </p:txBody>
        </p:sp>
        <p:sp>
          <p:nvSpPr>
            <p:cNvPr id="12" name="Content Placeholder 2"/>
            <p:cNvSpPr txBox="1">
              <a:spLocks/>
            </p:cNvSpPr>
            <p:nvPr/>
          </p:nvSpPr>
          <p:spPr>
            <a:xfrm>
              <a:off x="8185143" y="3660327"/>
              <a:ext cx="830068" cy="27461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None/>
              </a:pPr>
              <a:r>
                <a:rPr lang="en-US" sz="4000" b="1" dirty="0" smtClean="0"/>
                <a:t>.</a:t>
              </a:r>
            </a:p>
            <a:p>
              <a:pPr marL="0" indent="0" algn="ctr">
                <a:spcBef>
                  <a:spcPts val="0"/>
                </a:spcBef>
                <a:buNone/>
              </a:pPr>
              <a:r>
                <a:rPr lang="en-US" sz="4000" b="1" dirty="0" smtClean="0"/>
                <a:t>.</a:t>
              </a:r>
            </a:p>
            <a:p>
              <a:pPr marL="0" indent="0" algn="ctr">
                <a:spcBef>
                  <a:spcPts val="0"/>
                </a:spcBef>
                <a:buNone/>
              </a:pPr>
              <a:r>
                <a:rPr lang="en-US" sz="4000" b="1" dirty="0" smtClean="0"/>
                <a:t>.</a:t>
              </a:r>
            </a:p>
            <a:p>
              <a:pPr marL="0" indent="0" algn="ctr">
                <a:spcBef>
                  <a:spcPts val="0"/>
                </a:spcBef>
                <a:buNone/>
              </a:pPr>
              <a:endParaRPr lang="en-US" sz="1000" dirty="0" smtClean="0"/>
            </a:p>
            <a:p>
              <a:pPr marL="0" indent="0" algn="ctr">
                <a:spcBef>
                  <a:spcPts val="0"/>
                </a:spcBef>
                <a:buNone/>
              </a:pPr>
              <a:r>
                <a:rPr lang="en-US" sz="2400" dirty="0" smtClean="0"/>
                <a:t>x119</a:t>
              </a:r>
              <a:endParaRPr lang="en-US" sz="2400" dirty="0"/>
            </a:p>
          </p:txBody>
        </p:sp>
      </p:grpSp>
      <p:sp>
        <p:nvSpPr>
          <p:cNvPr id="2" name="Title 1"/>
          <p:cNvSpPr>
            <a:spLocks noGrp="1"/>
          </p:cNvSpPr>
          <p:nvPr>
            <p:ph type="title"/>
          </p:nvPr>
        </p:nvSpPr>
        <p:spPr/>
        <p:txBody>
          <a:bodyPr/>
          <a:lstStyle/>
          <a:p>
            <a:r>
              <a:rPr lang="en-US" dirty="0" smtClean="0"/>
              <a:t>Network Structure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3" y="2160589"/>
                <a:ext cx="5289759" cy="3880773"/>
              </a:xfrm>
            </p:spPr>
            <p:txBody>
              <a:bodyPr/>
              <a:lstStyle/>
              <a:p>
                <a:r>
                  <a:rPr lang="en-US" dirty="0"/>
                  <a:t>119 output price values (categories</a:t>
                </a:r>
                <a:r>
                  <a:rPr lang="en-US" dirty="0" smtClean="0"/>
                  <a:t>)</a:t>
                </a:r>
              </a:p>
              <a:p>
                <a:endParaRPr lang="en-US" dirty="0"/>
              </a:p>
              <a:p>
                <a:r>
                  <a:rPr lang="en-US" dirty="0" smtClean="0"/>
                  <a:t>41 input features</a:t>
                </a:r>
              </a:p>
              <a:p>
                <a:pPr lvl="1"/>
                <a:r>
                  <a:rPr lang="en-US" dirty="0" smtClean="0"/>
                  <a:t>37 on a scale of 0–99</a:t>
                </a:r>
              </a:p>
              <a:p>
                <a:pPr lvl="1"/>
                <a:r>
                  <a:rPr lang="en-US" dirty="0" smtClean="0"/>
                  <a:t>Age on a range of 16-43</a:t>
                </a:r>
              </a:p>
              <a:p>
                <a:pPr lvl="1"/>
                <a:r>
                  <a:rPr lang="en-US" dirty="0" smtClean="0"/>
                  <a:t>3 on a scale of 1-5 stars</a:t>
                </a:r>
              </a:p>
              <a:p>
                <a:r>
                  <a:rPr lang="en-US" dirty="0" smtClean="0"/>
                  <a:t>Normalized to </a:t>
                </a:r>
                <a14:m>
                  <m:oMath xmlns:m="http://schemas.openxmlformats.org/officeDocument/2006/math">
                    <m:r>
                      <a:rPr lang="en-US" i="1" smtClean="0">
                        <a:solidFill>
                          <a:schemeClr val="tx1"/>
                        </a:solidFill>
                        <a:latin typeface="Cambria Math" charset="0"/>
                        <a:ea typeface="Cambria Math" charset="0"/>
                        <a:cs typeface="Cambria Math" charset="0"/>
                      </a:rPr>
                      <m:t>𝜇</m:t>
                    </m:r>
                    <m:r>
                      <a:rPr lang="en-US" b="0" i="1" smtClean="0">
                        <a:solidFill>
                          <a:schemeClr val="tx1"/>
                        </a:solidFill>
                        <a:latin typeface="Cambria Math" charset="0"/>
                        <a:ea typeface="Cambria Math" charset="0"/>
                        <a:cs typeface="Cambria Math" charset="0"/>
                      </a:rPr>
                      <m:t>=0, </m:t>
                    </m:r>
                    <m:r>
                      <a:rPr lang="en-US" b="0" i="1" smtClean="0">
                        <a:solidFill>
                          <a:schemeClr val="tx1"/>
                        </a:solidFill>
                        <a:latin typeface="Cambria Math" charset="0"/>
                        <a:ea typeface="Cambria Math" charset="0"/>
                        <a:cs typeface="Cambria Math" charset="0"/>
                      </a:rPr>
                      <m:t>𝜎</m:t>
                    </m:r>
                    <m:r>
                      <a:rPr lang="en-US" b="0" i="1" smtClean="0">
                        <a:solidFill>
                          <a:schemeClr val="tx1"/>
                        </a:solidFill>
                        <a:latin typeface="Cambria Math" charset="0"/>
                        <a:ea typeface="Cambria Math" charset="0"/>
                        <a:cs typeface="Cambria Math" charset="0"/>
                      </a:rPr>
                      <m:t>=1</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3" y="2160589"/>
                <a:ext cx="5289759" cy="3880773"/>
              </a:xfrm>
              <a:blipFill rotWithShape="0">
                <a:blip r:embed="rId3"/>
                <a:stretch>
                  <a:fillRect l="-461" t="-94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961E446-6EB4-2844-BAA2-DBF6F716FF23}" type="slidenum">
              <a:rPr lang="en-US" smtClean="0"/>
              <a:t>10</a:t>
            </a:fld>
            <a:endParaRPr lang="en-US"/>
          </a:p>
        </p:txBody>
      </p:sp>
    </p:spTree>
    <p:extLst>
      <p:ext uri="{BB962C8B-B14F-4D97-AF65-F5344CB8AC3E}">
        <p14:creationId xmlns:p14="http://schemas.microsoft.com/office/powerpoint/2010/main" val="2028178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7114384" cy="695770"/>
          </a:xfrm>
        </p:spPr>
        <p:txBody>
          <a:bodyPr/>
          <a:lstStyle/>
          <a:p>
            <a:r>
              <a:rPr lang="en-US" dirty="0" smtClean="0"/>
              <a:t>Data Splits</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t>11</a:t>
            </a:fld>
            <a:endParaRPr lang="en-US"/>
          </a:p>
        </p:txBody>
      </p:sp>
      <p:pic>
        <p:nvPicPr>
          <p:cNvPr id="15" name="Picture 14"/>
          <p:cNvPicPr>
            <a:picLocks noChangeAspect="1"/>
          </p:cNvPicPr>
          <p:nvPr/>
        </p:nvPicPr>
        <p:blipFill>
          <a:blip r:embed="rId3"/>
          <a:stretch>
            <a:fillRect/>
          </a:stretch>
        </p:blipFill>
        <p:spPr>
          <a:xfrm>
            <a:off x="3324849" y="1374871"/>
            <a:ext cx="2095657" cy="4666491"/>
          </a:xfrm>
          <a:prstGeom prst="rect">
            <a:avLst/>
          </a:prstGeom>
        </p:spPr>
      </p:pic>
      <p:sp>
        <p:nvSpPr>
          <p:cNvPr id="18" name="Right Brace 17"/>
          <p:cNvSpPr/>
          <p:nvPr/>
        </p:nvSpPr>
        <p:spPr>
          <a:xfrm>
            <a:off x="5538952" y="2953407"/>
            <a:ext cx="346841" cy="2900855"/>
          </a:xfrm>
          <a:prstGeom prst="rightBrace">
            <a:avLst>
              <a:gd name="adj1" fmla="val 45465"/>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p:cNvSpPr/>
          <p:nvPr/>
        </p:nvSpPr>
        <p:spPr>
          <a:xfrm>
            <a:off x="5538951" y="2448911"/>
            <a:ext cx="346841" cy="493986"/>
          </a:xfrm>
          <a:prstGeom prst="rightBrace">
            <a:avLst>
              <a:gd name="adj1" fmla="val 1576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5538950" y="1755227"/>
            <a:ext cx="346841" cy="695433"/>
          </a:xfrm>
          <a:prstGeom prst="rightBrace">
            <a:avLst>
              <a:gd name="adj1" fmla="val 2689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Content Placeholder 2"/>
          <p:cNvSpPr>
            <a:spLocks noGrp="1"/>
          </p:cNvSpPr>
          <p:nvPr>
            <p:ph idx="1"/>
          </p:nvPr>
        </p:nvSpPr>
        <p:spPr>
          <a:xfrm>
            <a:off x="6004234" y="4053491"/>
            <a:ext cx="2864357" cy="1239688"/>
          </a:xfrm>
        </p:spPr>
        <p:txBody>
          <a:bodyPr>
            <a:normAutofit/>
          </a:bodyPr>
          <a:lstStyle/>
          <a:p>
            <a:pPr marL="0" indent="0">
              <a:spcBef>
                <a:spcPts val="400"/>
              </a:spcBef>
              <a:buNone/>
            </a:pPr>
            <a:r>
              <a:rPr lang="en-US" sz="1800" dirty="0" smtClean="0"/>
              <a:t>Training: 71%</a:t>
            </a:r>
          </a:p>
          <a:p>
            <a:pPr marL="0" indent="0">
              <a:spcBef>
                <a:spcPts val="400"/>
              </a:spcBef>
              <a:buNone/>
            </a:pPr>
            <a:r>
              <a:rPr lang="en-US" sz="1800" dirty="0" smtClean="0"/>
              <a:t>10914 samples</a:t>
            </a:r>
            <a:endParaRPr lang="en-US" sz="1800" dirty="0"/>
          </a:p>
        </p:txBody>
      </p:sp>
      <p:sp>
        <p:nvSpPr>
          <p:cNvPr id="22" name="Content Placeholder 2"/>
          <p:cNvSpPr txBox="1">
            <a:spLocks/>
          </p:cNvSpPr>
          <p:nvPr/>
        </p:nvSpPr>
        <p:spPr>
          <a:xfrm>
            <a:off x="6004234" y="2542186"/>
            <a:ext cx="2864357" cy="106451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400"/>
              </a:spcBef>
              <a:buFont typeface="Wingdings 3" charset="2"/>
              <a:buNone/>
            </a:pPr>
            <a:r>
              <a:rPr lang="en-US" dirty="0" smtClean="0"/>
              <a:t>Validation: 13%</a:t>
            </a:r>
          </a:p>
          <a:p>
            <a:pPr marL="0" indent="0">
              <a:spcBef>
                <a:spcPts val="400"/>
              </a:spcBef>
              <a:buFont typeface="Wingdings 3" charset="2"/>
              <a:buNone/>
            </a:pPr>
            <a:r>
              <a:rPr lang="en-US" dirty="0" smtClean="0"/>
              <a:t>1926 samples</a:t>
            </a:r>
            <a:endParaRPr lang="en-US" dirty="0"/>
          </a:p>
        </p:txBody>
      </p:sp>
      <p:sp>
        <p:nvSpPr>
          <p:cNvPr id="23" name="Content Placeholder 2"/>
          <p:cNvSpPr txBox="1">
            <a:spLocks/>
          </p:cNvSpPr>
          <p:nvPr/>
        </p:nvSpPr>
        <p:spPr>
          <a:xfrm>
            <a:off x="6004235" y="1558887"/>
            <a:ext cx="2864357" cy="914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400"/>
              </a:spcBef>
              <a:buFont typeface="Wingdings 3" charset="2"/>
              <a:buNone/>
            </a:pPr>
            <a:r>
              <a:rPr lang="en-US" dirty="0" smtClean="0"/>
              <a:t>Test: 16%</a:t>
            </a:r>
          </a:p>
          <a:p>
            <a:pPr marL="0" indent="0">
              <a:spcBef>
                <a:spcPts val="400"/>
              </a:spcBef>
              <a:buFont typeface="Wingdings 3" charset="2"/>
              <a:buNone/>
            </a:pPr>
            <a:r>
              <a:rPr lang="en-US" dirty="0" smtClean="0"/>
              <a:t>2500 samples</a:t>
            </a:r>
            <a:endParaRPr lang="en-US" dirty="0"/>
          </a:p>
        </p:txBody>
      </p:sp>
      <p:sp>
        <p:nvSpPr>
          <p:cNvPr id="24" name="Content Placeholder 2"/>
          <p:cNvSpPr txBox="1">
            <a:spLocks/>
          </p:cNvSpPr>
          <p:nvPr/>
        </p:nvSpPr>
        <p:spPr>
          <a:xfrm>
            <a:off x="576402" y="2953407"/>
            <a:ext cx="2164718" cy="94889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dirty="0" smtClean="0"/>
              <a:t>Total:</a:t>
            </a:r>
          </a:p>
          <a:p>
            <a:pPr marL="0" indent="0" algn="ctr">
              <a:buFont typeface="Wingdings 3" charset="2"/>
              <a:buNone/>
            </a:pPr>
            <a:r>
              <a:rPr lang="en-US" sz="2400" dirty="0" smtClean="0"/>
              <a:t>15340 players</a:t>
            </a:r>
            <a:endParaRPr lang="en-US" sz="2400" dirty="0"/>
          </a:p>
        </p:txBody>
      </p:sp>
    </p:spTree>
    <p:extLst>
      <p:ext uri="{BB962C8B-B14F-4D97-AF65-F5344CB8AC3E}">
        <p14:creationId xmlns:p14="http://schemas.microsoft.com/office/powerpoint/2010/main" val="34763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Experiments</a:t>
            </a:r>
            <a:endParaRPr lang="en-US" dirty="0"/>
          </a:p>
        </p:txBody>
      </p:sp>
      <p:sp>
        <p:nvSpPr>
          <p:cNvPr id="3" name="Content Placeholder 2"/>
          <p:cNvSpPr>
            <a:spLocks noGrp="1"/>
          </p:cNvSpPr>
          <p:nvPr>
            <p:ph idx="1"/>
          </p:nvPr>
        </p:nvSpPr>
        <p:spPr>
          <a:xfrm>
            <a:off x="677334" y="2045494"/>
            <a:ext cx="8596668" cy="4561368"/>
          </a:xfrm>
        </p:spPr>
        <p:txBody>
          <a:bodyPr/>
          <a:lstStyle/>
          <a:p>
            <a:r>
              <a:rPr lang="en-US" dirty="0" smtClean="0"/>
              <a:t>Activation functions</a:t>
            </a:r>
          </a:p>
          <a:p>
            <a:r>
              <a:rPr lang="en-US" dirty="0" smtClean="0"/>
              <a:t>Number and size of hidden layers</a:t>
            </a:r>
          </a:p>
          <a:p>
            <a:r>
              <a:rPr lang="en-US" dirty="0" smtClean="0"/>
              <a:t>Learning rate and its decay</a:t>
            </a:r>
          </a:p>
          <a:p>
            <a:r>
              <a:rPr lang="en-US" dirty="0" smtClean="0"/>
              <a:t>Regularization (L2)</a:t>
            </a:r>
          </a:p>
          <a:p>
            <a:r>
              <a:rPr lang="en-US" dirty="0" err="1" smtClean="0"/>
              <a:t>Nesterov</a:t>
            </a:r>
            <a:r>
              <a:rPr lang="en-US" dirty="0" smtClean="0"/>
              <a:t> Momentum</a:t>
            </a:r>
          </a:p>
          <a:p>
            <a:r>
              <a:rPr lang="en-US" dirty="0" smtClean="0"/>
              <a:t>Early stopping to prevent overfitting</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12</a:t>
            </a:fld>
            <a:endParaRPr lang="en-US"/>
          </a:p>
        </p:txBody>
      </p:sp>
    </p:spTree>
    <p:extLst>
      <p:ext uri="{BB962C8B-B14F-4D97-AF65-F5344CB8AC3E}">
        <p14:creationId xmlns:p14="http://schemas.microsoft.com/office/powerpoint/2010/main" val="319068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13</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182289"/>
              </p:ext>
            </p:extLst>
          </p:nvPr>
        </p:nvGraphicFramePr>
        <p:xfrm>
          <a:off x="677334" y="1582523"/>
          <a:ext cx="8596312" cy="388143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095441" y="5702226"/>
            <a:ext cx="5760097" cy="830997"/>
          </a:xfrm>
          <a:prstGeom prst="rect">
            <a:avLst/>
          </a:prstGeom>
          <a:noFill/>
        </p:spPr>
        <p:txBody>
          <a:bodyPr wrap="square" rtlCol="0">
            <a:spAutoFit/>
          </a:bodyPr>
          <a:lstStyle/>
          <a:p>
            <a:pPr algn="ctr"/>
            <a:r>
              <a:rPr lang="en-US" sz="2400" dirty="0" err="1" smtClean="0"/>
              <a:t>ReLU</a:t>
            </a:r>
            <a:r>
              <a:rPr lang="en-US" sz="2400" dirty="0" smtClean="0"/>
              <a:t> for all hidden layers and </a:t>
            </a:r>
            <a:r>
              <a:rPr lang="en-US" sz="2400" dirty="0" err="1" smtClean="0"/>
              <a:t>softmax</a:t>
            </a:r>
            <a:r>
              <a:rPr lang="en-US" sz="2400" dirty="0" smtClean="0"/>
              <a:t> for output layer works best</a:t>
            </a:r>
            <a:endParaRPr lang="en-US" sz="2400" dirty="0"/>
          </a:p>
        </p:txBody>
      </p:sp>
    </p:spTree>
    <p:extLst>
      <p:ext uri="{BB962C8B-B14F-4D97-AF65-F5344CB8AC3E}">
        <p14:creationId xmlns:p14="http://schemas.microsoft.com/office/powerpoint/2010/main" val="1030245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1st Hidden Layer</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14</a:t>
            </a:fld>
            <a:endParaRPr lang="en-US"/>
          </a:p>
        </p:txBody>
      </p:sp>
      <p:sp>
        <p:nvSpPr>
          <p:cNvPr id="6" name="TextBox 5"/>
          <p:cNvSpPr txBox="1"/>
          <p:nvPr/>
        </p:nvSpPr>
        <p:spPr>
          <a:xfrm>
            <a:off x="274395" y="5516038"/>
            <a:ext cx="8843077" cy="769441"/>
          </a:xfrm>
          <a:prstGeom prst="rect">
            <a:avLst/>
          </a:prstGeom>
          <a:noFill/>
        </p:spPr>
        <p:txBody>
          <a:bodyPr wrap="square" rtlCol="0">
            <a:spAutoFit/>
          </a:bodyPr>
          <a:lstStyle/>
          <a:p>
            <a:pPr algn="ctr"/>
            <a:r>
              <a:rPr lang="en-US" sz="2400" dirty="0" smtClean="0"/>
              <a:t>No real trend</a:t>
            </a:r>
            <a:r>
              <a:rPr lang="en-US" sz="2000" dirty="0" smtClean="0"/>
              <a:t>. Max accuracy for 3900 neurons.</a:t>
            </a:r>
          </a:p>
          <a:p>
            <a:pPr algn="ctr"/>
            <a:r>
              <a:rPr lang="en-US" sz="2000" dirty="0" smtClean="0"/>
              <a:t>I picked 2000 neurons for final model after optimizing other parameters.</a:t>
            </a:r>
            <a:endParaRPr lang="en-US" sz="2000" dirty="0"/>
          </a:p>
        </p:txBody>
      </p:sp>
      <p:graphicFrame>
        <p:nvGraphicFramePr>
          <p:cNvPr id="9" name="Content Placeholder 8"/>
          <p:cNvGraphicFramePr>
            <a:graphicFrameLocks noGrp="1"/>
          </p:cNvGraphicFramePr>
          <p:nvPr>
            <p:ph idx="1"/>
          </p:nvPr>
        </p:nvGraphicFramePr>
        <p:xfrm>
          <a:off x="677690" y="1635457"/>
          <a:ext cx="8596312" cy="3881437"/>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p:cNvSpPr/>
          <p:nvPr/>
        </p:nvSpPr>
        <p:spPr>
          <a:xfrm>
            <a:off x="4212459" y="2017986"/>
            <a:ext cx="483475" cy="357352"/>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160611" y="1902370"/>
            <a:ext cx="301733" cy="265913"/>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204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1318604321"/>
              </p:ext>
            </p:extLst>
          </p:nvPr>
        </p:nvGraphicFramePr>
        <p:xfrm>
          <a:off x="75672" y="3428477"/>
          <a:ext cx="6426728" cy="35008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Learning rate </a:t>
                </a:r>
                <a14:m>
                  <m:oMath xmlns:m="http://schemas.openxmlformats.org/officeDocument/2006/math">
                    <m:r>
                      <a:rPr lang="en-US" i="1" smtClean="0">
                        <a:latin typeface="Cambria Math" charset="0"/>
                        <a:ea typeface="Cambria Math" charset="0"/>
                        <a:cs typeface="Cambria Math" charset="0"/>
                      </a:rPr>
                      <m:t>𝜂</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128" t="-64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961E446-6EB4-2844-BAA2-DBF6F716FF23}" type="slidenum">
              <a:rPr lang="en-US" smtClean="0"/>
              <a:pPr/>
              <a:t>15</a:t>
            </a:fld>
            <a:endParaRPr lang="en-US"/>
          </a:p>
        </p:txBody>
      </p:sp>
      <p:graphicFrame>
        <p:nvGraphicFramePr>
          <p:cNvPr id="7" name="Chart 6"/>
          <p:cNvGraphicFramePr>
            <a:graphicFrameLocks/>
          </p:cNvGraphicFramePr>
          <p:nvPr>
            <p:extLst>
              <p:ext uri="{D42A27DB-BD31-4B8C-83A1-F6EECF244321}">
                <p14:modId xmlns:p14="http://schemas.microsoft.com/office/powerpoint/2010/main" val="959215811"/>
              </p:ext>
            </p:extLst>
          </p:nvPr>
        </p:nvGraphicFramePr>
        <p:xfrm>
          <a:off x="5203129" y="796159"/>
          <a:ext cx="4677687"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rot="16200000">
            <a:off x="4206323" y="1827050"/>
            <a:ext cx="1846468" cy="307777"/>
          </a:xfrm>
          <a:prstGeom prst="rect">
            <a:avLst/>
          </a:prstGeom>
          <a:noFill/>
        </p:spPr>
        <p:txBody>
          <a:bodyPr wrap="none" rtlCol="0">
            <a:spAutoFit/>
          </a:bodyPr>
          <a:lstStyle/>
          <a:p>
            <a:r>
              <a:rPr lang="en-US" sz="1400" dirty="0" smtClean="0">
                <a:solidFill>
                  <a:schemeClr val="tx1">
                    <a:lumMod val="65000"/>
                    <a:lumOff val="35000"/>
                  </a:schemeClr>
                </a:solidFill>
              </a:rPr>
              <a:t>Percentage Accuracy</a:t>
            </a:r>
            <a:endParaRPr lang="en-US" sz="1400" dirty="0">
              <a:solidFill>
                <a:schemeClr val="tx1">
                  <a:lumMod val="65000"/>
                  <a:lumOff val="35000"/>
                </a:schemeClr>
              </a:solidFill>
            </a:endParaRPr>
          </a:p>
        </p:txBody>
      </p:sp>
      <p:sp>
        <p:nvSpPr>
          <p:cNvPr id="13" name="TextBox 12"/>
          <p:cNvSpPr txBox="1"/>
          <p:nvPr/>
        </p:nvSpPr>
        <p:spPr>
          <a:xfrm>
            <a:off x="4975207" y="6535238"/>
            <a:ext cx="3320140" cy="307777"/>
          </a:xfrm>
          <a:prstGeom prst="rect">
            <a:avLst/>
          </a:prstGeom>
          <a:noFill/>
        </p:spPr>
        <p:txBody>
          <a:bodyPr wrap="none" rtlCol="0">
            <a:spAutoFit/>
          </a:bodyPr>
          <a:lstStyle/>
          <a:p>
            <a:r>
              <a:rPr lang="en-US" sz="1400" dirty="0" smtClean="0">
                <a:solidFill>
                  <a:schemeClr val="tx1">
                    <a:lumMod val="65000"/>
                    <a:lumOff val="35000"/>
                  </a:schemeClr>
                </a:solidFill>
              </a:rPr>
              <a:t>Number of neurons in 2nd hidden layer</a:t>
            </a:r>
            <a:endParaRPr lang="en-US" sz="1400" dirty="0">
              <a:solidFill>
                <a:schemeClr val="tx1">
                  <a:lumMod val="65000"/>
                  <a:lumOff val="35000"/>
                </a:schemeClr>
              </a:solidFill>
            </a:endParaRPr>
          </a:p>
        </p:txBody>
      </p:sp>
      <p:cxnSp>
        <p:nvCxnSpPr>
          <p:cNvPr id="15" name="Straight Arrow Connector 14"/>
          <p:cNvCxnSpPr>
            <a:stCxn id="13" idx="1"/>
          </p:cNvCxnSpPr>
          <p:nvPr/>
        </p:nvCxnSpPr>
        <p:spPr>
          <a:xfrm flipH="1" flipV="1">
            <a:off x="4521200" y="6689126"/>
            <a:ext cx="454007" cy="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3076" y="2232620"/>
            <a:ext cx="2570191" cy="461665"/>
          </a:xfrm>
          <a:prstGeom prst="rect">
            <a:avLst/>
          </a:prstGeom>
          <a:noFill/>
        </p:spPr>
        <p:txBody>
          <a:bodyPr wrap="none" rtlCol="0">
            <a:spAutoFit/>
          </a:bodyPr>
          <a:lstStyle/>
          <a:p>
            <a:r>
              <a:rPr lang="en-US" sz="2400" dirty="0" smtClean="0"/>
              <a:t>Picked eta = 0.01</a:t>
            </a:r>
            <a:endParaRPr lang="en-US" sz="2400" dirty="0"/>
          </a:p>
        </p:txBody>
      </p:sp>
      <p:sp>
        <p:nvSpPr>
          <p:cNvPr id="17" name="Oval 16"/>
          <p:cNvSpPr/>
          <p:nvPr/>
        </p:nvSpPr>
        <p:spPr>
          <a:xfrm>
            <a:off x="1393058" y="5862401"/>
            <a:ext cx="496176" cy="306885"/>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547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7699411" cy="1320800"/>
          </a:xfrm>
        </p:spPr>
        <p:txBody>
          <a:bodyPr/>
          <a:lstStyle/>
          <a:p>
            <a:r>
              <a:rPr lang="en-US" smtClean="0"/>
              <a:t>Size of subsequent </a:t>
            </a:r>
            <a:r>
              <a:rPr lang="en-US" dirty="0" smtClean="0"/>
              <a:t>hidden layers</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16</a:t>
            </a:fld>
            <a:endParaRPr lang="en-US"/>
          </a:p>
        </p:txBody>
      </p:sp>
      <p:graphicFrame>
        <p:nvGraphicFramePr>
          <p:cNvPr id="6" name="Chart 5"/>
          <p:cNvGraphicFramePr>
            <a:graphicFrameLocks/>
          </p:cNvGraphicFramePr>
          <p:nvPr>
            <p:extLst>
              <p:ext uri="{D42A27DB-BD31-4B8C-83A1-F6EECF244321}">
                <p14:modId xmlns:p14="http://schemas.microsoft.com/office/powerpoint/2010/main" val="1986905766"/>
              </p:ext>
            </p:extLst>
          </p:nvPr>
        </p:nvGraphicFramePr>
        <p:xfrm>
          <a:off x="351513" y="2257098"/>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554498312"/>
              </p:ext>
            </p:extLst>
          </p:nvPr>
        </p:nvGraphicFramePr>
        <p:xfrm>
          <a:off x="5155324" y="225709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Oval 8"/>
          <p:cNvSpPr/>
          <p:nvPr/>
        </p:nvSpPr>
        <p:spPr>
          <a:xfrm>
            <a:off x="2669043" y="4317668"/>
            <a:ext cx="496176" cy="285865"/>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006078" y="4317668"/>
            <a:ext cx="496176" cy="285865"/>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81907" y="5000298"/>
            <a:ext cx="3270446" cy="615553"/>
          </a:xfrm>
          <a:prstGeom prst="rect">
            <a:avLst/>
          </a:prstGeom>
          <a:noFill/>
        </p:spPr>
        <p:txBody>
          <a:bodyPr wrap="none" rtlCol="0">
            <a:spAutoFit/>
          </a:bodyPr>
          <a:lstStyle/>
          <a:p>
            <a:pPr algn="ctr"/>
            <a:r>
              <a:rPr lang="en-US" sz="1600" dirty="0" smtClean="0"/>
              <a:t>Network </a:t>
            </a:r>
            <a:r>
              <a:rPr lang="en-US" sz="1600" dirty="0" err="1" smtClean="0"/>
              <a:t>config</a:t>
            </a:r>
            <a:r>
              <a:rPr lang="en-US" sz="1600" dirty="0" smtClean="0"/>
              <a:t> = [41,2000,X,119]</a:t>
            </a:r>
          </a:p>
          <a:p>
            <a:pPr algn="ctr"/>
            <a:r>
              <a:rPr lang="en-US" dirty="0" smtClean="0"/>
              <a:t>Picked X = 1500</a:t>
            </a:r>
            <a:endParaRPr lang="en-US" dirty="0"/>
          </a:p>
        </p:txBody>
      </p:sp>
      <p:sp>
        <p:nvSpPr>
          <p:cNvPr id="12" name="TextBox 11"/>
          <p:cNvSpPr txBox="1"/>
          <p:nvPr/>
        </p:nvSpPr>
        <p:spPr>
          <a:xfrm>
            <a:off x="5553629" y="5000297"/>
            <a:ext cx="3775393" cy="615553"/>
          </a:xfrm>
          <a:prstGeom prst="rect">
            <a:avLst/>
          </a:prstGeom>
          <a:noFill/>
        </p:spPr>
        <p:txBody>
          <a:bodyPr wrap="none" rtlCol="0">
            <a:spAutoFit/>
          </a:bodyPr>
          <a:lstStyle/>
          <a:p>
            <a:pPr algn="ctr"/>
            <a:r>
              <a:rPr lang="en-US" sz="1600" dirty="0" smtClean="0"/>
              <a:t>Network </a:t>
            </a:r>
            <a:r>
              <a:rPr lang="en-US" sz="1600" dirty="0" err="1" smtClean="0"/>
              <a:t>config</a:t>
            </a:r>
            <a:r>
              <a:rPr lang="en-US" sz="1600" dirty="0" smtClean="0"/>
              <a:t> = [41,2000,1500,X,119]</a:t>
            </a:r>
          </a:p>
          <a:p>
            <a:pPr algn="ctr"/>
            <a:r>
              <a:rPr lang="en-US" dirty="0" smtClean="0"/>
              <a:t>Picked X = 500</a:t>
            </a:r>
            <a:endParaRPr lang="en-US" dirty="0"/>
          </a:p>
        </p:txBody>
      </p:sp>
      <p:sp>
        <p:nvSpPr>
          <p:cNvPr id="13" name="TextBox 12"/>
          <p:cNvSpPr txBox="1"/>
          <p:nvPr/>
        </p:nvSpPr>
        <p:spPr>
          <a:xfrm>
            <a:off x="713334" y="5810529"/>
            <a:ext cx="7627409" cy="461665"/>
          </a:xfrm>
          <a:prstGeom prst="rect">
            <a:avLst/>
          </a:prstGeom>
          <a:noFill/>
        </p:spPr>
        <p:txBody>
          <a:bodyPr wrap="none" rtlCol="0">
            <a:spAutoFit/>
          </a:bodyPr>
          <a:lstStyle/>
          <a:p>
            <a:pPr algn="ctr"/>
            <a:r>
              <a:rPr lang="en-US" sz="2400" dirty="0" smtClean="0"/>
              <a:t>Final network configuration = [41,2000,1500,500,119]</a:t>
            </a:r>
            <a:endParaRPr lang="en-US" sz="3200" dirty="0"/>
          </a:p>
        </p:txBody>
      </p:sp>
    </p:spTree>
    <p:extLst>
      <p:ext uri="{BB962C8B-B14F-4D97-AF65-F5344CB8AC3E}">
        <p14:creationId xmlns:p14="http://schemas.microsoft.com/office/powerpoint/2010/main" val="604457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 decay (Annealing)</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628820" y="5564797"/>
                <a:ext cx="1357231" cy="532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𝜂</m:t>
                          </m:r>
                        </m:e>
                        <m:sub>
                          <m:r>
                            <a:rPr lang="en-US" sz="2000" b="0" i="1" smtClean="0">
                              <a:latin typeface="Cambria Math" charset="0"/>
                              <a:ea typeface="Cambria Math" charset="0"/>
                              <a:cs typeface="Cambria Math" charset="0"/>
                            </a:rPr>
                            <m:t>𝑡</m:t>
                          </m:r>
                        </m:sub>
                      </m:sSub>
                      <m:r>
                        <a:rPr lang="en-US" sz="2000" b="0" i="1" smtClean="0">
                          <a:latin typeface="Cambria Math" charset="0"/>
                          <a:ea typeface="Cambria Math" charset="0"/>
                          <a:cs typeface="Cambria Math" charset="0"/>
                        </a:rPr>
                        <m:t>=</m:t>
                      </m:r>
                      <m:f>
                        <m:fPr>
                          <m:ctrlPr>
                            <a:rPr lang="bg-BG" sz="2000" b="0" i="1" smtClean="0">
                              <a:latin typeface="Cambria Math" charset="0"/>
                              <a:ea typeface="Cambria Math" charset="0"/>
                              <a:cs typeface="Cambria Math" charset="0"/>
                            </a:rPr>
                          </m:ctrlPr>
                        </m:fPr>
                        <m:num>
                          <m:sSub>
                            <m:sSubPr>
                              <m:ctrlPr>
                                <a:rPr lang="en-US" sz="2000" i="1">
                                  <a:latin typeface="Cambria Math" charset="0"/>
                                  <a:ea typeface="Cambria Math" charset="0"/>
                                  <a:cs typeface="Cambria Math" charset="0"/>
                                </a:rPr>
                              </m:ctrlPr>
                            </m:sSubPr>
                            <m:e>
                              <m:r>
                                <a:rPr lang="en-US" sz="2000" i="1" smtClean="0">
                                  <a:latin typeface="Cambria Math" charset="0"/>
                                  <a:ea typeface="Cambria Math" charset="0"/>
                                  <a:cs typeface="Cambria Math" charset="0"/>
                                </a:rPr>
                                <m:t>𝜂</m:t>
                              </m:r>
                            </m:e>
                            <m:sub>
                              <m:r>
                                <a:rPr lang="en-US" sz="2000" b="0" i="1" smtClean="0">
                                  <a:latin typeface="Cambria Math" charset="0"/>
                                  <a:ea typeface="Cambria Math" charset="0"/>
                                  <a:cs typeface="Cambria Math" charset="0"/>
                                </a:rPr>
                                <m:t>0</m:t>
                              </m:r>
                            </m:sub>
                          </m:sSub>
                        </m:num>
                        <m:den>
                          <m:r>
                            <a:rPr lang="en-US" sz="2000" b="0" i="1" smtClean="0">
                              <a:latin typeface="Cambria Math" charset="0"/>
                              <a:ea typeface="Cambria Math" charset="0"/>
                              <a:cs typeface="Cambria Math" charset="0"/>
                            </a:rPr>
                            <m:t>1+</m:t>
                          </m:r>
                          <m:r>
                            <a:rPr lang="en-US" sz="2000" b="1" i="1" smtClean="0">
                              <a:latin typeface="Cambria Math" charset="0"/>
                              <a:ea typeface="Cambria Math" charset="0"/>
                              <a:cs typeface="Cambria Math" charset="0"/>
                            </a:rPr>
                            <m:t>𝒌</m:t>
                          </m:r>
                          <m:r>
                            <a:rPr lang="en-US" sz="2000" b="0" i="1" smtClean="0">
                              <a:latin typeface="Cambria Math" charset="0"/>
                              <a:ea typeface="Cambria Math" charset="0"/>
                              <a:cs typeface="Cambria Math" charset="0"/>
                            </a:rPr>
                            <m:t>𝑡</m:t>
                          </m:r>
                        </m:den>
                      </m:f>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628820" y="5564797"/>
                <a:ext cx="1357231" cy="532133"/>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02" y="1643317"/>
            <a:ext cx="3614018" cy="3721100"/>
          </a:xfrm>
          <a:prstGeom prst="rect">
            <a:avLst/>
          </a:prstGeom>
        </p:spPr>
      </p:pic>
      <p:graphicFrame>
        <p:nvGraphicFramePr>
          <p:cNvPr id="5" name="Chart 4"/>
          <p:cNvGraphicFramePr>
            <a:graphicFrameLocks/>
          </p:cNvGraphicFramePr>
          <p:nvPr>
            <p:extLst>
              <p:ext uri="{D42A27DB-BD31-4B8C-83A1-F6EECF244321}">
                <p14:modId xmlns:p14="http://schemas.microsoft.com/office/powerpoint/2010/main" val="1051406481"/>
              </p:ext>
            </p:extLst>
          </p:nvPr>
        </p:nvGraphicFramePr>
        <p:xfrm>
          <a:off x="5397500" y="20320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rot="16200000">
            <a:off x="4474266" y="2883919"/>
            <a:ext cx="1846468" cy="307777"/>
          </a:xfrm>
          <a:prstGeom prst="rect">
            <a:avLst/>
          </a:prstGeom>
          <a:noFill/>
        </p:spPr>
        <p:txBody>
          <a:bodyPr wrap="none" rtlCol="0">
            <a:spAutoFit/>
          </a:bodyPr>
          <a:lstStyle/>
          <a:p>
            <a:r>
              <a:rPr lang="en-US" sz="1400" dirty="0" smtClean="0">
                <a:solidFill>
                  <a:schemeClr val="tx1">
                    <a:lumMod val="65000"/>
                    <a:lumOff val="35000"/>
                  </a:schemeClr>
                </a:solidFill>
              </a:rPr>
              <a:t>Percentage Accuracy</a:t>
            </a:r>
            <a:endParaRPr lang="en-US" sz="1400" dirty="0">
              <a:solidFill>
                <a:schemeClr val="tx1">
                  <a:lumMod val="65000"/>
                  <a:lumOff val="35000"/>
                </a:schemeClr>
              </a:solidFill>
            </a:endParaRPr>
          </a:p>
        </p:txBody>
      </p:sp>
      <p:sp>
        <p:nvSpPr>
          <p:cNvPr id="10" name="TextBox 9"/>
          <p:cNvSpPr txBox="1"/>
          <p:nvPr/>
        </p:nvSpPr>
        <p:spPr>
          <a:xfrm>
            <a:off x="6155124" y="5333964"/>
            <a:ext cx="2435539" cy="461665"/>
          </a:xfrm>
          <a:prstGeom prst="rect">
            <a:avLst/>
          </a:prstGeom>
          <a:noFill/>
        </p:spPr>
        <p:txBody>
          <a:bodyPr wrap="none" rtlCol="0">
            <a:spAutoFit/>
          </a:bodyPr>
          <a:lstStyle/>
          <a:p>
            <a:r>
              <a:rPr lang="en-US" sz="2400" dirty="0" smtClean="0"/>
              <a:t>Picked </a:t>
            </a:r>
            <a:r>
              <a:rPr lang="en-US" sz="2400" i="1" dirty="0" smtClean="0"/>
              <a:t>k</a:t>
            </a:r>
            <a:r>
              <a:rPr lang="en-US" sz="2400" dirty="0" smtClean="0"/>
              <a:t> = 0.001</a:t>
            </a:r>
            <a:endParaRPr lang="en-US" sz="2400" dirty="0"/>
          </a:p>
        </p:txBody>
      </p:sp>
      <p:sp>
        <p:nvSpPr>
          <p:cNvPr id="11" name="Oval 10"/>
          <p:cNvSpPr/>
          <p:nvPr/>
        </p:nvSpPr>
        <p:spPr>
          <a:xfrm>
            <a:off x="7983881" y="4101769"/>
            <a:ext cx="606782" cy="279732"/>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578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Nesterov</a:t>
            </a:r>
            <a:r>
              <a:rPr lang="en-US" dirty="0" smtClean="0"/>
              <a:t> Momentum</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18</a:t>
            </a:fld>
            <a:endParaRPr lang="en-US"/>
          </a:p>
        </p:txBody>
      </p:sp>
      <mc:AlternateContent xmlns:mc="http://schemas.openxmlformats.org/markup-compatibility/2006">
        <mc:Choice xmlns:a14="http://schemas.microsoft.com/office/drawing/2010/main" Requires="a14">
          <p:sp>
            <p:nvSpPr>
              <p:cNvPr id="5" name="TextBox 4"/>
              <p:cNvSpPr txBox="1"/>
              <p:nvPr/>
            </p:nvSpPr>
            <p:spPr>
              <a:xfrm>
                <a:off x="675190" y="2007240"/>
                <a:ext cx="2846164" cy="724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𝑤</m:t>
                          </m:r>
                        </m:e>
                        <m:sub>
                          <m:r>
                            <a:rPr lang="en-US" sz="2000" b="0" i="1" smtClean="0">
                              <a:latin typeface="Cambria Math" charset="0"/>
                              <a:ea typeface="Cambria Math" charset="0"/>
                              <a:cs typeface="Cambria Math" charset="0"/>
                            </a:rPr>
                            <m:t>𝑡</m:t>
                          </m:r>
                          <m:r>
                            <a:rPr lang="en-US" sz="2000" b="0" i="1" smtClean="0">
                              <a:latin typeface="Cambria Math" charset="0"/>
                              <a:ea typeface="Cambria Math" charset="0"/>
                              <a:cs typeface="Cambria Math" charset="0"/>
                            </a:rPr>
                            <m:t>+1</m:t>
                          </m:r>
                        </m:sub>
                      </m:sSub>
                      <m:r>
                        <a:rPr lang="en-US" sz="2000" b="0" i="1" smtClean="0">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𝑡</m:t>
                          </m:r>
                        </m:sub>
                      </m:s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𝜂</m:t>
                      </m:r>
                      <m:sSub>
                        <m:sSubPr>
                          <m:ctrlPr>
                            <a:rPr lang="en-US" sz="2000" b="0" i="1" smtClean="0">
                              <a:latin typeface="Cambria Math" charset="0"/>
                              <a:ea typeface="Cambria Math" charset="0"/>
                              <a:cs typeface="Cambria Math" charset="0"/>
                            </a:rPr>
                          </m:ctrlPr>
                        </m:sSubPr>
                        <m:e>
                          <m:d>
                            <m:dPr>
                              <m:begChr m:val=""/>
                              <m:endChr m:val="|"/>
                              <m:ctrlPr>
                                <a:rPr lang="hr-HR" sz="2000" b="0" i="1" smtClean="0">
                                  <a:latin typeface="Cambria Math" charset="0"/>
                                  <a:ea typeface="Cambria Math" charset="0"/>
                                  <a:cs typeface="Cambria Math" charset="0"/>
                                </a:rPr>
                              </m:ctrlPr>
                            </m:dPr>
                            <m:e>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𝐶𝑜𝑠𝑡</m:t>
                                  </m:r>
                                  <m:r>
                                    <a:rPr lang="en-US" sz="2000" i="1">
                                      <a:latin typeface="Cambria Math" charset="0"/>
                                      <a:ea typeface="Cambria Math" charset="0"/>
                                      <a:cs typeface="Cambria Math" charset="0"/>
                                    </a:rPr>
                                    <m:t>)</m:t>
                                  </m:r>
                                </m:num>
                                <m:den>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𝑤</m:t>
                                  </m:r>
                                </m:den>
                              </m:f>
                            </m:e>
                          </m:d>
                        </m:e>
                        <m:sub>
                          <m:r>
                            <a:rPr lang="en-US" sz="2000" b="0" i="1" smtClean="0">
                              <a:latin typeface="Cambria Math" charset="0"/>
                              <a:ea typeface="Cambria Math" charset="0"/>
                              <a:cs typeface="Cambria Math" charset="0"/>
                            </a:rPr>
                            <m:t>𝑡</m:t>
                          </m:r>
                        </m:sub>
                      </m:sSub>
                    </m:oMath>
                  </m:oMathPara>
                </a14:m>
                <a:endParaRPr lang="en-US" sz="2000" dirty="0" smtClean="0"/>
              </a:p>
            </p:txBody>
          </p:sp>
        </mc:Choice>
        <mc:Fallback>
          <p:sp>
            <p:nvSpPr>
              <p:cNvPr id="5" name="TextBox 4"/>
              <p:cNvSpPr txBox="1">
                <a:spLocks noRot="1" noChangeAspect="1" noMove="1" noResize="1" noEditPoints="1" noAdjustHandles="1" noChangeArrowheads="1" noChangeShapeType="1" noTextEdit="1"/>
              </p:cNvSpPr>
              <p:nvPr/>
            </p:nvSpPr>
            <p:spPr>
              <a:xfrm>
                <a:off x="675190" y="2007240"/>
                <a:ext cx="2846164" cy="72487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677334" y="4137448"/>
                <a:ext cx="431015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𝑤</m:t>
                          </m:r>
                        </m:e>
                        <m:sub>
                          <m:r>
                            <a:rPr lang="en-US" sz="2000" b="0" i="1" smtClean="0">
                              <a:latin typeface="Cambria Math" charset="0"/>
                              <a:ea typeface="Cambria Math" charset="0"/>
                              <a:cs typeface="Cambria Math" charset="0"/>
                            </a:rPr>
                            <m:t>𝑡</m:t>
                          </m:r>
                          <m:r>
                            <a:rPr lang="en-US" sz="2000" b="0" i="1" smtClean="0">
                              <a:latin typeface="Cambria Math" charset="0"/>
                              <a:ea typeface="Cambria Math" charset="0"/>
                              <a:cs typeface="Cambria Math" charset="0"/>
                            </a:rPr>
                            <m:t>+1</m:t>
                          </m:r>
                        </m:sub>
                      </m:sSub>
                      <m:r>
                        <a:rPr lang="en-US" sz="2000" b="0" i="1" smtClean="0">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d>
                            <m:dPr>
                              <m:ctrlPr>
                                <a:rPr lang="is-I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𝑤</m:t>
                              </m:r>
                              <m:r>
                                <a:rPr lang="en-US" sz="2000" b="1" i="1" smtClean="0">
                                  <a:latin typeface="Cambria Math" charset="0"/>
                                  <a:ea typeface="Cambria Math" charset="0"/>
                                  <a:cs typeface="Cambria Math" charset="0"/>
                                </a:rPr>
                                <m:t>−</m:t>
                              </m:r>
                              <m:r>
                                <a:rPr lang="is-IS" sz="2000" b="1" i="1">
                                  <a:latin typeface="Cambria Math" charset="0"/>
                                  <a:ea typeface="Cambria Math" charset="0"/>
                                  <a:cs typeface="Cambria Math" charset="0"/>
                                </a:rPr>
                                <m:t>𝝁</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𝑤</m:t>
                              </m:r>
                            </m:e>
                          </m:d>
                        </m:e>
                        <m:sub>
                          <m:r>
                            <a:rPr lang="en-US" sz="2000" i="1">
                              <a:latin typeface="Cambria Math" charset="0"/>
                              <a:ea typeface="Cambria Math" charset="0"/>
                              <a:cs typeface="Cambria Math" charset="0"/>
                            </a:rPr>
                            <m:t>𝑡</m:t>
                          </m:r>
                        </m:sub>
                      </m:s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𝜂</m:t>
                      </m:r>
                      <m:sSub>
                        <m:sSubPr>
                          <m:ctrlPr>
                            <a:rPr lang="en-US" sz="2000" b="0" i="1" smtClean="0">
                              <a:latin typeface="Cambria Math" charset="0"/>
                              <a:ea typeface="Cambria Math" charset="0"/>
                              <a:cs typeface="Cambria Math" charset="0"/>
                            </a:rPr>
                          </m:ctrlPr>
                        </m:sSubPr>
                        <m:e>
                          <m:d>
                            <m:dPr>
                              <m:begChr m:val=""/>
                              <m:endChr m:val="|"/>
                              <m:ctrlPr>
                                <a:rPr lang="hr-HR" sz="2000" b="0" i="1" smtClean="0">
                                  <a:latin typeface="Cambria Math" charset="0"/>
                                  <a:ea typeface="Cambria Math" charset="0"/>
                                  <a:cs typeface="Cambria Math" charset="0"/>
                                </a:rPr>
                              </m:ctrlPr>
                            </m:dPr>
                            <m:e>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𝐶𝑜𝑠𝑡</m:t>
                                  </m:r>
                                  <m:r>
                                    <a:rPr lang="en-US" sz="2000" i="1">
                                      <a:latin typeface="Cambria Math" charset="0"/>
                                      <a:ea typeface="Cambria Math" charset="0"/>
                                      <a:cs typeface="Cambria Math" charset="0"/>
                                    </a:rPr>
                                    <m:t>)</m:t>
                                  </m:r>
                                </m:num>
                                <m:den>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𝑤</m:t>
                                  </m:r>
                                  <m:r>
                                    <a:rPr lang="en-US" sz="2000" b="0" i="1" smtClean="0">
                                      <a:latin typeface="Cambria Math" charset="0"/>
                                      <a:ea typeface="Cambria Math" charset="0"/>
                                      <a:cs typeface="Cambria Math" charset="0"/>
                                    </a:rPr>
                                    <m:t>−</m:t>
                                  </m:r>
                                  <m:r>
                                    <a:rPr lang="is-IS" sz="2000" b="1" i="1">
                                      <a:latin typeface="Cambria Math" charset="0"/>
                                      <a:ea typeface="Cambria Math" charset="0"/>
                                      <a:cs typeface="Cambria Math" charset="0"/>
                                    </a:rPr>
                                    <m:t>𝝁</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𝑤</m:t>
                                  </m:r>
                                  <m:r>
                                    <a:rPr lang="en-US" sz="2000" b="0" i="1" smtClean="0">
                                      <a:latin typeface="Cambria Math" charset="0"/>
                                      <a:ea typeface="Cambria Math" charset="0"/>
                                      <a:cs typeface="Cambria Math" charset="0"/>
                                    </a:rPr>
                                    <m:t>)</m:t>
                                  </m:r>
                                </m:den>
                              </m:f>
                            </m:e>
                          </m:d>
                        </m:e>
                        <m:sub>
                          <m:r>
                            <a:rPr lang="en-US" sz="2000" b="0" i="1" smtClean="0">
                              <a:latin typeface="Cambria Math" charset="0"/>
                              <a:ea typeface="Cambria Math" charset="0"/>
                              <a:cs typeface="Cambria Math" charset="0"/>
                            </a:rPr>
                            <m:t>𝑡</m:t>
                          </m:r>
                        </m:sub>
                      </m:sSub>
                    </m:oMath>
                  </m:oMathPara>
                </a14:m>
                <a:endParaRPr lang="en-US" sz="2000" dirty="0" smtClean="0"/>
              </a:p>
            </p:txBody>
          </p:sp>
        </mc:Choice>
        <mc:Fallback>
          <p:sp>
            <p:nvSpPr>
              <p:cNvPr id="8" name="TextBox 7"/>
              <p:cNvSpPr txBox="1">
                <a:spLocks noRot="1" noChangeAspect="1" noMove="1" noResize="1" noEditPoints="1" noAdjustHandles="1" noChangeArrowheads="1" noChangeShapeType="1" noTextEdit="1"/>
              </p:cNvSpPr>
              <p:nvPr/>
            </p:nvSpPr>
            <p:spPr>
              <a:xfrm>
                <a:off x="677334" y="4137448"/>
                <a:ext cx="4310154" cy="726546"/>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0" y="1591076"/>
            <a:ext cx="1932939" cy="584775"/>
          </a:xfrm>
          <a:prstGeom prst="rect">
            <a:avLst/>
          </a:prstGeom>
          <a:noFill/>
        </p:spPr>
        <p:txBody>
          <a:bodyPr wrap="square" rtlCol="0">
            <a:spAutoFit/>
          </a:bodyPr>
          <a:lstStyle/>
          <a:p>
            <a:pPr algn="ctr"/>
            <a:r>
              <a:rPr lang="en-US" sz="1600" dirty="0" smtClean="0"/>
              <a:t>Ordinary Gradient Descent Update</a:t>
            </a:r>
            <a:endParaRPr lang="en-US" sz="1600" dirty="0"/>
          </a:p>
        </p:txBody>
      </p:sp>
      <p:sp>
        <p:nvSpPr>
          <p:cNvPr id="11" name="TextBox 10"/>
          <p:cNvSpPr txBox="1"/>
          <p:nvPr/>
        </p:nvSpPr>
        <p:spPr>
          <a:xfrm>
            <a:off x="-1" y="3921248"/>
            <a:ext cx="2993721" cy="338554"/>
          </a:xfrm>
          <a:prstGeom prst="rect">
            <a:avLst/>
          </a:prstGeom>
          <a:noFill/>
        </p:spPr>
        <p:txBody>
          <a:bodyPr wrap="square" rtlCol="0">
            <a:spAutoFit/>
          </a:bodyPr>
          <a:lstStyle/>
          <a:p>
            <a:pPr algn="ctr"/>
            <a:r>
              <a:rPr lang="en-US" sz="1600" b="1" dirty="0" err="1" smtClean="0"/>
              <a:t>Nesterov</a:t>
            </a:r>
            <a:r>
              <a:rPr lang="en-US" sz="1600" b="1" dirty="0"/>
              <a:t> </a:t>
            </a:r>
            <a:r>
              <a:rPr lang="en-US" sz="1600" b="1" dirty="0" smtClean="0"/>
              <a:t>Momentum </a:t>
            </a:r>
            <a:r>
              <a:rPr lang="en-US" sz="1600" b="1" dirty="0" smtClean="0"/>
              <a:t>Update</a:t>
            </a:r>
            <a:endParaRPr lang="en-US" sz="1600" b="1" dirty="0"/>
          </a:p>
        </p:txBody>
      </p:sp>
      <p:graphicFrame>
        <p:nvGraphicFramePr>
          <p:cNvPr id="12" name="Chart 11"/>
          <p:cNvGraphicFramePr>
            <a:graphicFrameLocks/>
          </p:cNvGraphicFramePr>
          <p:nvPr>
            <p:extLst>
              <p:ext uri="{D42A27DB-BD31-4B8C-83A1-F6EECF244321}">
                <p14:modId xmlns:p14="http://schemas.microsoft.com/office/powerpoint/2010/main" val="2040388515"/>
              </p:ext>
            </p:extLst>
          </p:nvPr>
        </p:nvGraphicFramePr>
        <p:xfrm>
          <a:off x="5188836" y="1728888"/>
          <a:ext cx="4572000" cy="274320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mc:Choice xmlns:a14="http://schemas.microsoft.com/office/drawing/2010/main" Requires="a14">
          <p:sp>
            <p:nvSpPr>
              <p:cNvPr id="13" name="TextBox 12"/>
              <p:cNvSpPr txBox="1"/>
              <p:nvPr/>
            </p:nvSpPr>
            <p:spPr>
              <a:xfrm>
                <a:off x="5776205" y="4463439"/>
                <a:ext cx="3697359" cy="461665"/>
              </a:xfrm>
              <a:prstGeom prst="rect">
                <a:avLst/>
              </a:prstGeom>
              <a:noFill/>
            </p:spPr>
            <p:txBody>
              <a:bodyPr wrap="none" rtlCol="0">
                <a:spAutoFit/>
              </a:bodyPr>
              <a:lstStyle/>
              <a:p>
                <a:r>
                  <a:rPr lang="en-US" sz="2400" smtClean="0"/>
                  <a:t>Picked </a:t>
                </a:r>
                <a:r>
                  <a:rPr lang="en-US" sz="2400" dirty="0" err="1" smtClean="0"/>
                  <a:t>Nesterov</a:t>
                </a:r>
                <a:r>
                  <a:rPr lang="en-US" sz="2400" dirty="0" smtClean="0"/>
                  <a:t> </a:t>
                </a:r>
                <a14:m>
                  <m:oMath xmlns:m="http://schemas.openxmlformats.org/officeDocument/2006/math">
                    <m:r>
                      <a:rPr lang="en-US" sz="2400" i="1" dirty="0" smtClean="0">
                        <a:latin typeface="Cambria Math" charset="0"/>
                        <a:ea typeface="Cambria Math" charset="0"/>
                        <a:cs typeface="Cambria Math" charset="0"/>
                      </a:rPr>
                      <m:t>𝜇</m:t>
                    </m:r>
                  </m:oMath>
                </a14:m>
                <a:r>
                  <a:rPr lang="en-US" sz="2400" dirty="0" smtClean="0"/>
                  <a:t> = 0.99</a:t>
                </a:r>
                <a:endParaRPr lang="en-US" sz="2400" dirty="0"/>
              </a:p>
            </p:txBody>
          </p:sp>
        </mc:Choice>
        <mc:Fallback>
          <p:sp>
            <p:nvSpPr>
              <p:cNvPr id="13" name="TextBox 12"/>
              <p:cNvSpPr txBox="1">
                <a:spLocks noRot="1" noChangeAspect="1" noMove="1" noResize="1" noEditPoints="1" noAdjustHandles="1" noChangeArrowheads="1" noChangeShapeType="1" noTextEdit="1"/>
              </p:cNvSpPr>
              <p:nvPr/>
            </p:nvSpPr>
            <p:spPr>
              <a:xfrm>
                <a:off x="5776205" y="4463439"/>
                <a:ext cx="3697359" cy="461665"/>
              </a:xfrm>
              <a:prstGeom prst="rect">
                <a:avLst/>
              </a:prstGeom>
              <a:blipFill rotWithShape="0">
                <a:blip r:embed="rId6"/>
                <a:stretch>
                  <a:fillRect l="-2640" t="-10526" b="-28947"/>
                </a:stretch>
              </a:blipFill>
            </p:spPr>
            <p:txBody>
              <a:bodyPr/>
              <a:lstStyle/>
              <a:p>
                <a:r>
                  <a:rPr lang="en-US">
                    <a:noFill/>
                  </a:rPr>
                  <a:t> </a:t>
                </a:r>
              </a:p>
            </p:txBody>
          </p:sp>
        </mc:Fallback>
      </mc:AlternateContent>
      <p:pic>
        <p:nvPicPr>
          <p:cNvPr id="14" name="Picture 13"/>
          <p:cNvPicPr>
            <a:picLocks noChangeAspect="1"/>
          </p:cNvPicPr>
          <p:nvPr/>
        </p:nvPicPr>
        <p:blipFill>
          <a:blip r:embed="rId7"/>
          <a:stretch>
            <a:fillRect/>
          </a:stretch>
        </p:blipFill>
        <p:spPr>
          <a:xfrm>
            <a:off x="488776" y="5015645"/>
            <a:ext cx="3111500" cy="1917700"/>
          </a:xfrm>
          <a:prstGeom prst="rect">
            <a:avLst/>
          </a:prstGeom>
        </p:spPr>
      </p:pic>
      <p:pic>
        <p:nvPicPr>
          <p:cNvPr id="15" name="Picture 14"/>
          <p:cNvPicPr>
            <a:picLocks noChangeAspect="1"/>
          </p:cNvPicPr>
          <p:nvPr/>
        </p:nvPicPr>
        <p:blipFill>
          <a:blip r:embed="rId8"/>
          <a:stretch>
            <a:fillRect/>
          </a:stretch>
        </p:blipFill>
        <p:spPr>
          <a:xfrm rot="1207130">
            <a:off x="2607022" y="4935150"/>
            <a:ext cx="876300" cy="533400"/>
          </a:xfrm>
          <a:prstGeom prst="rect">
            <a:avLst/>
          </a:prstGeom>
        </p:spPr>
      </p:pic>
      <p:sp>
        <p:nvSpPr>
          <p:cNvPr id="16" name="Rectangle 15"/>
          <p:cNvSpPr/>
          <p:nvPr/>
        </p:nvSpPr>
        <p:spPr>
          <a:xfrm>
            <a:off x="3548323" y="4837845"/>
            <a:ext cx="172603" cy="914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660740" y="3785271"/>
            <a:ext cx="606782" cy="279732"/>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p:cNvSpPr txBox="1"/>
              <p:nvPr/>
            </p:nvSpPr>
            <p:spPr>
              <a:xfrm>
                <a:off x="590999" y="3096346"/>
                <a:ext cx="3809120"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𝑤</m:t>
                          </m:r>
                        </m:e>
                        <m:sub>
                          <m:r>
                            <a:rPr lang="en-US" sz="2000" b="0" i="1" smtClean="0">
                              <a:latin typeface="Cambria Math" charset="0"/>
                              <a:ea typeface="Cambria Math" charset="0"/>
                              <a:cs typeface="Cambria Math" charset="0"/>
                            </a:rPr>
                            <m:t>𝑡</m:t>
                          </m:r>
                          <m:r>
                            <a:rPr lang="en-US" sz="2000" b="0" i="1" smtClean="0">
                              <a:latin typeface="Cambria Math" charset="0"/>
                              <a:ea typeface="Cambria Math" charset="0"/>
                              <a:cs typeface="Cambria Math" charset="0"/>
                            </a:rPr>
                            <m:t>+1</m:t>
                          </m:r>
                        </m:sub>
                      </m:sSub>
                      <m:r>
                        <a:rPr lang="en-US" sz="2000" b="0" i="1" smtClean="0">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d>
                            <m:dPr>
                              <m:ctrlPr>
                                <a:rPr lang="is-I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𝑤</m:t>
                              </m:r>
                              <m:r>
                                <a:rPr lang="en-US" sz="2000" b="1" i="1" smtClean="0">
                                  <a:latin typeface="Cambria Math" charset="0"/>
                                  <a:ea typeface="Cambria Math" charset="0"/>
                                  <a:cs typeface="Cambria Math" charset="0"/>
                                </a:rPr>
                                <m:t>−</m:t>
                              </m:r>
                              <m:r>
                                <a:rPr lang="is-IS" sz="2000" b="1" i="1">
                                  <a:latin typeface="Cambria Math" charset="0"/>
                                  <a:ea typeface="Cambria Math" charset="0"/>
                                  <a:cs typeface="Cambria Math" charset="0"/>
                                </a:rPr>
                                <m:t>𝝁</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𝑤</m:t>
                              </m:r>
                            </m:e>
                          </m:d>
                        </m:e>
                        <m:sub>
                          <m:r>
                            <a:rPr lang="en-US" sz="2000" i="1">
                              <a:latin typeface="Cambria Math" charset="0"/>
                              <a:ea typeface="Cambria Math" charset="0"/>
                              <a:cs typeface="Cambria Math" charset="0"/>
                            </a:rPr>
                            <m:t>𝑡</m:t>
                          </m:r>
                        </m:sub>
                      </m:s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𝜂</m:t>
                      </m:r>
                      <m:sSub>
                        <m:sSubPr>
                          <m:ctrlPr>
                            <a:rPr lang="en-US" sz="2000" b="0" i="1" smtClean="0">
                              <a:latin typeface="Cambria Math" charset="0"/>
                              <a:ea typeface="Cambria Math" charset="0"/>
                              <a:cs typeface="Cambria Math" charset="0"/>
                            </a:rPr>
                          </m:ctrlPr>
                        </m:sSubPr>
                        <m:e>
                          <m:d>
                            <m:dPr>
                              <m:begChr m:val=""/>
                              <m:endChr m:val="|"/>
                              <m:ctrlPr>
                                <a:rPr lang="hr-HR" sz="2000" b="0" i="1" smtClean="0">
                                  <a:latin typeface="Cambria Math" charset="0"/>
                                  <a:ea typeface="Cambria Math" charset="0"/>
                                  <a:cs typeface="Cambria Math" charset="0"/>
                                </a:rPr>
                              </m:ctrlPr>
                            </m:dPr>
                            <m:e>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𝐶𝑜𝑠𝑡</m:t>
                                  </m:r>
                                  <m:r>
                                    <a:rPr lang="en-US" sz="2000" i="1">
                                      <a:latin typeface="Cambria Math" charset="0"/>
                                      <a:ea typeface="Cambria Math" charset="0"/>
                                      <a:cs typeface="Cambria Math" charset="0"/>
                                    </a:rPr>
                                    <m:t>)</m:t>
                                  </m:r>
                                </m:num>
                                <m:den>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𝑤</m:t>
                                  </m:r>
                                </m:den>
                              </m:f>
                            </m:e>
                          </m:d>
                        </m:e>
                        <m:sub>
                          <m:r>
                            <a:rPr lang="en-US" sz="2000" b="0" i="1" smtClean="0">
                              <a:latin typeface="Cambria Math" charset="0"/>
                              <a:ea typeface="Cambria Math" charset="0"/>
                              <a:cs typeface="Cambria Math" charset="0"/>
                            </a:rPr>
                            <m:t>𝑡</m:t>
                          </m:r>
                        </m:sub>
                      </m:sSub>
                    </m:oMath>
                  </m:oMathPara>
                </a14:m>
                <a:endParaRPr lang="en-US" sz="2000" dirty="0" smtClean="0"/>
              </a:p>
            </p:txBody>
          </p:sp>
        </mc:Choice>
        <mc:Fallback>
          <p:sp>
            <p:nvSpPr>
              <p:cNvPr id="18" name="TextBox 17"/>
              <p:cNvSpPr txBox="1">
                <a:spLocks noRot="1" noChangeAspect="1" noMove="1" noResize="1" noEditPoints="1" noAdjustHandles="1" noChangeArrowheads="1" noChangeShapeType="1" noTextEdit="1"/>
              </p:cNvSpPr>
              <p:nvPr/>
            </p:nvSpPr>
            <p:spPr>
              <a:xfrm>
                <a:off x="590999" y="3096346"/>
                <a:ext cx="3809120" cy="726546"/>
              </a:xfrm>
              <a:prstGeom prst="rect">
                <a:avLst/>
              </a:prstGeom>
              <a:blipFill rotWithShape="0">
                <a:blip r:embed="rId9"/>
                <a:stretch>
                  <a:fillRect/>
                </a:stretch>
              </a:blipFill>
            </p:spPr>
            <p:txBody>
              <a:bodyPr/>
              <a:lstStyle/>
              <a:p>
                <a:r>
                  <a:rPr lang="en-US">
                    <a:noFill/>
                  </a:rPr>
                  <a:t> </a:t>
                </a:r>
              </a:p>
            </p:txBody>
          </p:sp>
        </mc:Fallback>
      </mc:AlternateContent>
      <p:sp>
        <p:nvSpPr>
          <p:cNvPr id="20" name="TextBox 19"/>
          <p:cNvSpPr txBox="1"/>
          <p:nvPr/>
        </p:nvSpPr>
        <p:spPr>
          <a:xfrm>
            <a:off x="-442709" y="2889205"/>
            <a:ext cx="2818356" cy="338554"/>
          </a:xfrm>
          <a:prstGeom prst="rect">
            <a:avLst/>
          </a:prstGeom>
          <a:noFill/>
        </p:spPr>
        <p:txBody>
          <a:bodyPr wrap="square" rtlCol="0">
            <a:spAutoFit/>
          </a:bodyPr>
          <a:lstStyle/>
          <a:p>
            <a:pPr algn="ctr"/>
            <a:r>
              <a:rPr lang="en-US" sz="1600" dirty="0" smtClean="0"/>
              <a:t>Momentum </a:t>
            </a:r>
            <a:r>
              <a:rPr lang="en-US" sz="1600" dirty="0" smtClean="0"/>
              <a:t>Update</a:t>
            </a:r>
            <a:endParaRPr lang="en-US" sz="1600" dirty="0"/>
          </a:p>
        </p:txBody>
      </p:sp>
    </p:spTree>
    <p:extLst>
      <p:ext uri="{BB962C8B-B14F-4D97-AF65-F5344CB8AC3E}">
        <p14:creationId xmlns:p14="http://schemas.microsoft.com/office/powerpoint/2010/main" val="801554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L2 Regularization</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19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977637" y="1129568"/>
                <a:ext cx="1991763" cy="745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𝐶𝑜𝑠𝑡</m:t>
                      </m:r>
                      <m:r>
                        <a:rPr lang="en-US" sz="2000" b="0"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𝝀</m:t>
                      </m:r>
                      <m:nary>
                        <m:naryPr>
                          <m:chr m:val="∑"/>
                          <m:subHide m:val="on"/>
                          <m:supHide m:val="on"/>
                          <m:ctrlPr>
                            <a:rPr lang="en-US" sz="2000" b="0" i="1" smtClean="0">
                              <a:latin typeface="Cambria Math" charset="0"/>
                              <a:ea typeface="Cambria Math" charset="0"/>
                              <a:cs typeface="Cambria Math" charset="0"/>
                            </a:rPr>
                          </m:ctrlPr>
                        </m:naryPr>
                        <m:sub/>
                        <m:sup/>
                        <m:e>
                          <m:sSup>
                            <m:sSupPr>
                              <m:ctrlPr>
                                <a:rPr lang="en-US" sz="2000" b="0" i="1" smtClean="0">
                                  <a:latin typeface="Cambria Math" charset="0"/>
                                  <a:ea typeface="Cambria Math" charset="0"/>
                                  <a:cs typeface="Cambria Math" charset="0"/>
                                </a:rPr>
                              </m:ctrlPr>
                            </m:sSupPr>
                            <m:e>
                              <m:r>
                                <a:rPr lang="en-US" sz="2000" b="0" i="1" smtClean="0">
                                  <a:latin typeface="Cambria Math" charset="0"/>
                                  <a:ea typeface="Cambria Math" charset="0"/>
                                  <a:cs typeface="Cambria Math" charset="0"/>
                                </a:rPr>
                                <m:t>𝑤</m:t>
                              </m:r>
                            </m:e>
                            <m:sup>
                              <m:r>
                                <a:rPr lang="en-US" sz="2000" b="0" i="1" smtClean="0">
                                  <a:latin typeface="Cambria Math" charset="0"/>
                                  <a:ea typeface="Cambria Math" charset="0"/>
                                  <a:cs typeface="Cambria Math" charset="0"/>
                                </a:rPr>
                                <m:t>2</m:t>
                              </m:r>
                            </m:sup>
                          </m:sSup>
                        </m:e>
                      </m:nary>
                    </m:oMath>
                  </m:oMathPara>
                </a14:m>
                <a:endParaRPr lang="en-US" sz="2000"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5977637" y="1129568"/>
                <a:ext cx="1991763" cy="745269"/>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148466751"/>
              </p:ext>
            </p:extLst>
          </p:nvPr>
        </p:nvGraphicFramePr>
        <p:xfrm>
          <a:off x="2128380" y="2082800"/>
          <a:ext cx="5389358" cy="33147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16200000">
            <a:off x="970166" y="3080366"/>
            <a:ext cx="2231149" cy="362800"/>
          </a:xfrm>
          <a:prstGeom prst="rect">
            <a:avLst/>
          </a:prstGeom>
          <a:noFill/>
        </p:spPr>
        <p:txBody>
          <a:bodyPr wrap="none" rtlCol="0">
            <a:spAutoFit/>
          </a:bodyPr>
          <a:lstStyle/>
          <a:p>
            <a:r>
              <a:rPr lang="en-US" sz="1400" dirty="0" smtClean="0">
                <a:solidFill>
                  <a:schemeClr val="tx1">
                    <a:lumMod val="65000"/>
                    <a:lumOff val="35000"/>
                  </a:schemeClr>
                </a:solidFill>
              </a:rPr>
              <a:t>Percentage Accuracy</a:t>
            </a:r>
            <a:endParaRPr lang="en-US" sz="1400" dirty="0">
              <a:solidFill>
                <a:schemeClr val="tx1">
                  <a:lumMod val="65000"/>
                  <a:lumOff val="35000"/>
                </a:schemeClr>
              </a:solidFill>
            </a:endParaRPr>
          </a:p>
        </p:txBody>
      </p:sp>
      <p:sp>
        <p:nvSpPr>
          <p:cNvPr id="9" name="Oval 8"/>
          <p:cNvSpPr/>
          <p:nvPr/>
        </p:nvSpPr>
        <p:spPr>
          <a:xfrm>
            <a:off x="6573936" y="2356714"/>
            <a:ext cx="330860" cy="247085"/>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3134051" y="5549900"/>
                <a:ext cx="3559692" cy="461665"/>
              </a:xfrm>
              <a:prstGeom prst="rect">
                <a:avLst/>
              </a:prstGeom>
              <a:noFill/>
            </p:spPr>
            <p:txBody>
              <a:bodyPr wrap="none" rtlCol="0">
                <a:spAutoFit/>
              </a:bodyPr>
              <a:lstStyle/>
              <a:p>
                <a:r>
                  <a:rPr lang="en-US" sz="2400" dirty="0" smtClean="0"/>
                  <a:t>Picked </a:t>
                </a:r>
                <a14:m>
                  <m:oMath xmlns:m="http://schemas.openxmlformats.org/officeDocument/2006/math">
                    <m:r>
                      <a:rPr lang="en-US" sz="2400" i="1" dirty="0" smtClean="0">
                        <a:latin typeface="Cambria Math" charset="0"/>
                        <a:ea typeface="Cambria Math" charset="0"/>
                        <a:cs typeface="Cambria Math" charset="0"/>
                      </a:rPr>
                      <m:t>𝜆</m:t>
                    </m:r>
                  </m:oMath>
                </a14:m>
                <a:r>
                  <a:rPr lang="en-US" sz="2400" dirty="0" smtClean="0"/>
                  <a:t> = 5e-4 = 0.0005</a:t>
                </a:r>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134051" y="5549900"/>
                <a:ext cx="3559692" cy="461665"/>
              </a:xfrm>
              <a:prstGeom prst="rect">
                <a:avLst/>
              </a:prstGeom>
              <a:blipFill rotWithShape="0">
                <a:blip r:embed="rId4"/>
                <a:stretch>
                  <a:fillRect l="-2568" t="-10526" r="-1541" b="-28947"/>
                </a:stretch>
              </a:blipFill>
            </p:spPr>
            <p:txBody>
              <a:bodyPr/>
              <a:lstStyle/>
              <a:p>
                <a:r>
                  <a:rPr lang="en-US">
                    <a:noFill/>
                  </a:rPr>
                  <a:t> </a:t>
                </a:r>
              </a:p>
            </p:txBody>
          </p:sp>
        </mc:Fallback>
      </mc:AlternateContent>
    </p:spTree>
    <p:extLst>
      <p:ext uri="{BB962C8B-B14F-4D97-AF65-F5344CB8AC3E}">
        <p14:creationId xmlns:p14="http://schemas.microsoft.com/office/powerpoint/2010/main" val="2037407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a:off x="3398902" y="2814925"/>
            <a:ext cx="1775329" cy="1254662"/>
          </a:xfrm>
          <a:prstGeom prst="straightConnector1">
            <a:avLst/>
          </a:prstGeom>
          <a:ln w="63500">
            <a:solidFill>
              <a:schemeClr val="tx1">
                <a:lumMod val="65000"/>
                <a:lumOff val="3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How the Football Transfer Market Works</a:t>
            </a:r>
            <a:endParaRPr lang="en-US" dirty="0"/>
          </a:p>
        </p:txBody>
      </p:sp>
      <p:sp>
        <p:nvSpPr>
          <p:cNvPr id="5" name="Slide Number Placeholder 4"/>
          <p:cNvSpPr>
            <a:spLocks noGrp="1"/>
          </p:cNvSpPr>
          <p:nvPr>
            <p:ph type="sldNum" sz="quarter" idx="12"/>
          </p:nvPr>
        </p:nvSpPr>
        <p:spPr/>
        <p:txBody>
          <a:bodyPr/>
          <a:lstStyle/>
          <a:p>
            <a:fld id="{5961E446-6EB4-2844-BAA2-DBF6F716FF23}" type="slidenum">
              <a:rPr lang="en-US" smtClean="0"/>
              <a:t>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552832"/>
            <a:ext cx="1112829" cy="1440132"/>
          </a:xfrm>
          <a:prstGeom prst="rect">
            <a:avLst/>
          </a:prstGeom>
          <a:solidFill>
            <a:schemeClr val="bg1"/>
          </a:solidFill>
        </p:spPr>
      </p:pic>
      <p:sp>
        <p:nvSpPr>
          <p:cNvPr id="9" name="Content Placeholder 2"/>
          <p:cNvSpPr>
            <a:spLocks noGrp="1"/>
          </p:cNvSpPr>
          <p:nvPr>
            <p:ph idx="1"/>
          </p:nvPr>
        </p:nvSpPr>
        <p:spPr>
          <a:xfrm>
            <a:off x="792755" y="1823193"/>
            <a:ext cx="881983" cy="621596"/>
          </a:xfrm>
        </p:spPr>
        <p:txBody>
          <a:bodyPr>
            <a:noAutofit/>
          </a:bodyPr>
          <a:lstStyle/>
          <a:p>
            <a:pPr marL="0" indent="0" algn="ctr">
              <a:buNone/>
            </a:pPr>
            <a:r>
              <a:rPr lang="en-US" sz="2400" dirty="0" smtClean="0">
                <a:solidFill>
                  <a:schemeClr val="accent5">
                    <a:lumMod val="50000"/>
                  </a:schemeClr>
                </a:solidFill>
              </a:rPr>
              <a:t>Club A</a:t>
            </a:r>
            <a:endParaRPr lang="en-US" sz="2400" dirty="0">
              <a:solidFill>
                <a:schemeClr val="accent5">
                  <a:lumMod val="50000"/>
                </a:schemeClr>
              </a:solidFill>
            </a:endParaRPr>
          </a:p>
        </p:txBody>
      </p:sp>
      <p:grpSp>
        <p:nvGrpSpPr>
          <p:cNvPr id="19" name="Group 18"/>
          <p:cNvGrpSpPr/>
          <p:nvPr/>
        </p:nvGrpSpPr>
        <p:grpSpPr>
          <a:xfrm>
            <a:off x="-486808" y="4236256"/>
            <a:ext cx="6481695" cy="2537138"/>
            <a:chOff x="-305469" y="3399129"/>
            <a:chExt cx="6481695" cy="2537138"/>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387" y="3399129"/>
              <a:ext cx="2537138" cy="2537138"/>
            </a:xfrm>
            <a:prstGeom prst="rect">
              <a:avLst/>
            </a:prstGeom>
          </p:spPr>
        </p:pic>
        <p:sp>
          <p:nvSpPr>
            <p:cNvPr id="13" name="Content Placeholder 2"/>
            <p:cNvSpPr txBox="1">
              <a:spLocks/>
            </p:cNvSpPr>
            <p:nvPr/>
          </p:nvSpPr>
          <p:spPr>
            <a:xfrm rot="1054319">
              <a:off x="-305469" y="5113162"/>
              <a:ext cx="3332287"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1800" dirty="0" smtClean="0"/>
                <a:t>Clinical </a:t>
              </a:r>
              <a:r>
                <a:rPr lang="en-US" sz="1800" dirty="0" err="1" smtClean="0"/>
                <a:t>goalscorer</a:t>
              </a:r>
              <a:endParaRPr lang="en-US" sz="1800" dirty="0"/>
            </a:p>
          </p:txBody>
        </p:sp>
        <p:sp>
          <p:nvSpPr>
            <p:cNvPr id="14" name="Content Placeholder 2"/>
            <p:cNvSpPr txBox="1">
              <a:spLocks/>
            </p:cNvSpPr>
            <p:nvPr/>
          </p:nvSpPr>
          <p:spPr>
            <a:xfrm rot="20377039">
              <a:off x="2728258" y="5372571"/>
              <a:ext cx="3332287"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1800" dirty="0" smtClean="0"/>
                <a:t>Reliable defender</a:t>
              </a:r>
              <a:endParaRPr lang="en-US" sz="1800" dirty="0"/>
            </a:p>
          </p:txBody>
        </p:sp>
        <p:sp>
          <p:nvSpPr>
            <p:cNvPr id="15" name="Content Placeholder 2"/>
            <p:cNvSpPr txBox="1">
              <a:spLocks/>
            </p:cNvSpPr>
            <p:nvPr/>
          </p:nvSpPr>
          <p:spPr>
            <a:xfrm rot="20796744">
              <a:off x="-136931" y="3941323"/>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1800" dirty="0" smtClean="0"/>
                <a:t>Potential youngster</a:t>
              </a:r>
              <a:endParaRPr lang="en-US" sz="1800" dirty="0"/>
            </a:p>
          </p:txBody>
        </p:sp>
        <p:sp>
          <p:nvSpPr>
            <p:cNvPr id="16" name="Content Placeholder 2"/>
            <p:cNvSpPr txBox="1">
              <a:spLocks/>
            </p:cNvSpPr>
            <p:nvPr/>
          </p:nvSpPr>
          <p:spPr>
            <a:xfrm rot="1675196">
              <a:off x="2612574" y="3883777"/>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1800" dirty="0" smtClean="0"/>
                <a:t>International Star</a:t>
              </a:r>
              <a:endParaRPr lang="en-US" sz="1800" dirty="0"/>
            </a:p>
          </p:txBody>
        </p:sp>
      </p:grpSp>
      <p:sp>
        <p:nvSpPr>
          <p:cNvPr id="17" name="Content Placeholder 2"/>
          <p:cNvSpPr txBox="1">
            <a:spLocks/>
          </p:cNvSpPr>
          <p:nvPr/>
        </p:nvSpPr>
        <p:spPr>
          <a:xfrm>
            <a:off x="1732500" y="1577264"/>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chemeClr val="accent5">
                    <a:lumMod val="50000"/>
                  </a:schemeClr>
                </a:solidFill>
              </a:rPr>
              <a:t>Nominal Price = $2 Million</a:t>
            </a:r>
            <a:endParaRPr lang="en-US" dirty="0">
              <a:solidFill>
                <a:schemeClr val="accent5">
                  <a:lumMod val="50000"/>
                </a:schemeClr>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756" y="3399000"/>
            <a:ext cx="1112829" cy="1440132"/>
          </a:xfrm>
          <a:prstGeom prst="rect">
            <a:avLst/>
          </a:prstGeom>
          <a:solidFill>
            <a:schemeClr val="bg1"/>
          </a:solidFill>
        </p:spPr>
      </p:pic>
      <p:sp>
        <p:nvSpPr>
          <p:cNvPr id="21" name="Content Placeholder 2"/>
          <p:cNvSpPr txBox="1">
            <a:spLocks/>
          </p:cNvSpPr>
          <p:nvPr/>
        </p:nvSpPr>
        <p:spPr>
          <a:xfrm>
            <a:off x="8580178" y="3669361"/>
            <a:ext cx="881983" cy="62159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dirty="0" smtClean="0">
                <a:solidFill>
                  <a:srgbClr val="0070C0"/>
                </a:solidFill>
              </a:rPr>
              <a:t>Club C</a:t>
            </a:r>
            <a:endParaRPr lang="en-US" sz="2400" dirty="0">
              <a:solidFill>
                <a:srgbClr val="0070C0"/>
              </a:solidFill>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758" y="1798683"/>
            <a:ext cx="1112829" cy="1440132"/>
          </a:xfrm>
          <a:prstGeom prst="rect">
            <a:avLst/>
          </a:prstGeom>
          <a:solidFill>
            <a:schemeClr val="bg1"/>
          </a:solidFill>
        </p:spPr>
      </p:pic>
      <p:sp>
        <p:nvSpPr>
          <p:cNvPr id="23" name="Content Placeholder 2"/>
          <p:cNvSpPr txBox="1">
            <a:spLocks/>
          </p:cNvSpPr>
          <p:nvPr/>
        </p:nvSpPr>
        <p:spPr>
          <a:xfrm>
            <a:off x="8580180" y="2069044"/>
            <a:ext cx="881983" cy="62159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dirty="0" smtClean="0">
                <a:solidFill>
                  <a:srgbClr val="FF0000"/>
                </a:solidFill>
              </a:rPr>
              <a:t>Club B</a:t>
            </a:r>
            <a:endParaRPr lang="en-US" sz="2400" dirty="0">
              <a:solidFill>
                <a:srgbClr val="FF0000"/>
              </a:solidFill>
            </a:endParaRPr>
          </a:p>
        </p:txBody>
      </p:sp>
      <p:sp>
        <p:nvSpPr>
          <p:cNvPr id="18" name="Content Placeholder 2"/>
          <p:cNvSpPr txBox="1">
            <a:spLocks/>
          </p:cNvSpPr>
          <p:nvPr/>
        </p:nvSpPr>
        <p:spPr>
          <a:xfrm>
            <a:off x="5296152" y="2029431"/>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rgbClr val="FF0000"/>
                </a:solidFill>
              </a:rPr>
              <a:t>Initial Bid = $2.2 Million</a:t>
            </a:r>
            <a:endParaRPr lang="en-US" dirty="0">
              <a:solidFill>
                <a:srgbClr val="FF0000"/>
              </a:solidFill>
            </a:endParaRPr>
          </a:p>
        </p:txBody>
      </p:sp>
      <p:sp>
        <p:nvSpPr>
          <p:cNvPr id="25" name="Content Placeholder 2"/>
          <p:cNvSpPr txBox="1">
            <a:spLocks/>
          </p:cNvSpPr>
          <p:nvPr/>
        </p:nvSpPr>
        <p:spPr>
          <a:xfrm>
            <a:off x="5368680" y="3300042"/>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rgbClr val="0070C0"/>
                </a:solidFill>
              </a:rPr>
              <a:t>Rival Bid = $2.1 Million</a:t>
            </a:r>
            <a:endParaRPr lang="en-US" dirty="0">
              <a:solidFill>
                <a:srgbClr val="0070C0"/>
              </a:solidFill>
            </a:endParaRPr>
          </a:p>
        </p:txBody>
      </p:sp>
      <p:sp>
        <p:nvSpPr>
          <p:cNvPr id="27" name="Content Placeholder 2"/>
          <p:cNvSpPr txBox="1">
            <a:spLocks/>
          </p:cNvSpPr>
          <p:nvPr/>
        </p:nvSpPr>
        <p:spPr>
          <a:xfrm>
            <a:off x="1617076" y="2346647"/>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chemeClr val="accent5">
                    <a:lumMod val="50000"/>
                  </a:schemeClr>
                </a:solidFill>
              </a:rPr>
              <a:t>Asking Price = $2.5 Million</a:t>
            </a:r>
            <a:endParaRPr lang="en-US" dirty="0">
              <a:solidFill>
                <a:schemeClr val="accent5">
                  <a:lumMod val="50000"/>
                </a:schemeClr>
              </a:solidFill>
            </a:endParaRPr>
          </a:p>
        </p:txBody>
      </p:sp>
      <p:sp>
        <p:nvSpPr>
          <p:cNvPr id="28" name="Content Placeholder 2"/>
          <p:cNvSpPr txBox="1">
            <a:spLocks/>
          </p:cNvSpPr>
          <p:nvPr/>
        </p:nvSpPr>
        <p:spPr>
          <a:xfrm>
            <a:off x="5296152" y="2558108"/>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rgbClr val="FF0000"/>
                </a:solidFill>
              </a:rPr>
              <a:t>Can</a:t>
            </a:r>
            <a:r>
              <a:rPr lang="uk-UA" dirty="0" smtClean="0">
                <a:solidFill>
                  <a:srgbClr val="FF0000"/>
                </a:solidFill>
              </a:rPr>
              <a:t>’</a:t>
            </a:r>
            <a:r>
              <a:rPr lang="en-US" dirty="0" smtClean="0">
                <a:solidFill>
                  <a:srgbClr val="FF0000"/>
                </a:solidFill>
              </a:rPr>
              <a:t>t match asking price</a:t>
            </a:r>
            <a:endParaRPr lang="en-US" dirty="0">
              <a:solidFill>
                <a:srgbClr val="FF0000"/>
              </a:solidFill>
            </a:endParaRPr>
          </a:p>
        </p:txBody>
      </p:sp>
      <p:sp>
        <p:nvSpPr>
          <p:cNvPr id="29" name="Content Placeholder 2"/>
          <p:cNvSpPr txBox="1">
            <a:spLocks/>
          </p:cNvSpPr>
          <p:nvPr/>
        </p:nvSpPr>
        <p:spPr>
          <a:xfrm>
            <a:off x="5174231" y="3835448"/>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rgbClr val="0070C0"/>
                </a:solidFill>
              </a:rPr>
              <a:t>Counter Bid = $2.3 Million</a:t>
            </a:r>
            <a:endParaRPr lang="en-US" dirty="0">
              <a:solidFill>
                <a:srgbClr val="0070C0"/>
              </a:solidFill>
            </a:endParaRPr>
          </a:p>
        </p:txBody>
      </p:sp>
      <p:cxnSp>
        <p:nvCxnSpPr>
          <p:cNvPr id="30" name="Straight Arrow Connector 29"/>
          <p:cNvCxnSpPr>
            <a:stCxn id="27" idx="2"/>
            <a:endCxn id="29" idx="1"/>
          </p:cNvCxnSpPr>
          <p:nvPr/>
        </p:nvCxnSpPr>
        <p:spPr>
          <a:xfrm>
            <a:off x="3398902" y="2814925"/>
            <a:ext cx="1775329" cy="1254662"/>
          </a:xfrm>
          <a:prstGeom prst="straightConnector1">
            <a:avLst/>
          </a:prstGeom>
          <a:ln w="63500">
            <a:solidFill>
              <a:schemeClr val="tx1">
                <a:lumMod val="65000"/>
                <a:lumOff val="3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rot="2131352">
            <a:off x="2332842" y="3416994"/>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dirty="0" smtClean="0">
                <a:solidFill>
                  <a:schemeClr val="tx1"/>
                </a:solidFill>
              </a:rPr>
              <a:t>Negotiate</a:t>
            </a:r>
            <a:endParaRPr lang="en-US" sz="2400" dirty="0">
              <a:solidFill>
                <a:schemeClr val="tx1"/>
              </a:solidFill>
            </a:endParaRPr>
          </a:p>
        </p:txBody>
      </p:sp>
      <p:sp>
        <p:nvSpPr>
          <p:cNvPr id="35" name="Content Placeholder 2"/>
          <p:cNvSpPr txBox="1">
            <a:spLocks/>
          </p:cNvSpPr>
          <p:nvPr/>
        </p:nvSpPr>
        <p:spPr>
          <a:xfrm>
            <a:off x="5389926" y="4347428"/>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rgbClr val="0070C0"/>
                </a:solidFill>
              </a:rPr>
              <a:t>SOLD for $2.4 Million</a:t>
            </a:r>
            <a:endParaRPr lang="en-US" dirty="0">
              <a:solidFill>
                <a:srgbClr val="0070C0"/>
              </a:solidFill>
            </a:endParaRPr>
          </a:p>
        </p:txBody>
      </p:sp>
      <p:sp>
        <p:nvSpPr>
          <p:cNvPr id="26" name="Content Placeholder 2"/>
          <p:cNvSpPr txBox="1">
            <a:spLocks/>
          </p:cNvSpPr>
          <p:nvPr/>
        </p:nvSpPr>
        <p:spPr>
          <a:xfrm>
            <a:off x="5507419" y="5399748"/>
            <a:ext cx="3533735" cy="103455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dirty="0" smtClean="0"/>
              <a:t>Seal deal before transfer window closes!</a:t>
            </a:r>
            <a:endParaRPr lang="en-US" sz="2400" dirty="0"/>
          </a:p>
        </p:txBody>
      </p:sp>
    </p:spTree>
    <p:extLst>
      <p:ext uri="{BB962C8B-B14F-4D97-AF65-F5344CB8AC3E}">
        <p14:creationId xmlns:p14="http://schemas.microsoft.com/office/powerpoint/2010/main" val="172876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7" grpId="0"/>
      <p:bldP spid="28" grpId="0"/>
      <p:bldP spid="29" grpId="0"/>
      <p:bldP spid="34" grpId="0"/>
      <p:bldP spid="3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Stopping</a:t>
            </a:r>
            <a:endParaRPr lang="en-US" dirty="0"/>
          </a:p>
        </p:txBody>
      </p:sp>
      <p:sp>
        <p:nvSpPr>
          <p:cNvPr id="3" name="Content Placeholder 2"/>
          <p:cNvSpPr>
            <a:spLocks noGrp="1"/>
          </p:cNvSpPr>
          <p:nvPr>
            <p:ph idx="1"/>
          </p:nvPr>
        </p:nvSpPr>
        <p:spPr>
          <a:xfrm>
            <a:off x="677334" y="1841170"/>
            <a:ext cx="8596668" cy="862011"/>
          </a:xfrm>
        </p:spPr>
        <p:txBody>
          <a:bodyPr/>
          <a:lstStyle/>
          <a:p>
            <a:pPr marL="0" indent="0" algn="ctr">
              <a:buNone/>
            </a:pPr>
            <a:r>
              <a:rPr lang="en-US" dirty="0" smtClean="0"/>
              <a:t>Prevent overfitting by stopping training when validation accuracy doesn’t improve over some </a:t>
            </a:r>
            <a:r>
              <a:rPr lang="en-US" b="1" dirty="0" smtClean="0"/>
              <a:t>threshold</a:t>
            </a:r>
            <a:r>
              <a:rPr lang="en-US" dirty="0" smtClean="0"/>
              <a:t> number of epochs</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2703181"/>
            <a:ext cx="4851833" cy="3062619"/>
          </a:xfrm>
          <a:prstGeom prst="rect">
            <a:avLst/>
          </a:prstGeom>
        </p:spPr>
      </p:pic>
      <p:sp>
        <p:nvSpPr>
          <p:cNvPr id="7" name="TextBox 6"/>
          <p:cNvSpPr txBox="1"/>
          <p:nvPr/>
        </p:nvSpPr>
        <p:spPr>
          <a:xfrm>
            <a:off x="6463966" y="3680774"/>
            <a:ext cx="2468366" cy="830997"/>
          </a:xfrm>
          <a:prstGeom prst="rect">
            <a:avLst/>
          </a:prstGeom>
          <a:noFill/>
        </p:spPr>
        <p:txBody>
          <a:bodyPr wrap="square" rtlCol="0">
            <a:spAutoFit/>
          </a:bodyPr>
          <a:lstStyle/>
          <a:p>
            <a:pPr algn="ctr"/>
            <a:r>
              <a:rPr lang="en-US" sz="2400" dirty="0" smtClean="0"/>
              <a:t>Picked threshold = 10 epochs</a:t>
            </a:r>
            <a:endParaRPr lang="en-US" sz="2400" dirty="0"/>
          </a:p>
        </p:txBody>
      </p:sp>
    </p:spTree>
    <p:extLst>
      <p:ext uri="{BB962C8B-B14F-4D97-AF65-F5344CB8AC3E}">
        <p14:creationId xmlns:p14="http://schemas.microsoft.com/office/powerpoint/2010/main" val="1046297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Training Conditions</a:t>
            </a:r>
            <a:endParaRPr lang="en-US" dirty="0"/>
          </a:p>
        </p:txBody>
      </p:sp>
      <p:sp>
        <p:nvSpPr>
          <p:cNvPr id="3" name="Content Placeholder 2"/>
          <p:cNvSpPr>
            <a:spLocks noGrp="1"/>
          </p:cNvSpPr>
          <p:nvPr>
            <p:ph idx="1"/>
          </p:nvPr>
        </p:nvSpPr>
        <p:spPr>
          <a:xfrm>
            <a:off x="677334" y="2160590"/>
            <a:ext cx="8596668" cy="2569066"/>
          </a:xfrm>
        </p:spPr>
        <p:txBody>
          <a:bodyPr/>
          <a:lstStyle/>
          <a:p>
            <a:r>
              <a:rPr lang="en-US" dirty="0" smtClean="0"/>
              <a:t>Network configuration = </a:t>
            </a:r>
            <a:r>
              <a:rPr lang="en-US" dirty="0"/>
              <a:t>[41,2000,1500,500,119</a:t>
            </a:r>
            <a:r>
              <a:rPr lang="en-US" dirty="0" smtClean="0"/>
              <a:t>]</a:t>
            </a:r>
          </a:p>
          <a:p>
            <a:r>
              <a:rPr lang="en-US" dirty="0" err="1" smtClean="0"/>
              <a:t>ReLU</a:t>
            </a:r>
            <a:r>
              <a:rPr lang="en-US" dirty="0" smtClean="0"/>
              <a:t> activation for all hidden layers, finally </a:t>
            </a:r>
            <a:r>
              <a:rPr lang="en-US" dirty="0" err="1" smtClean="0"/>
              <a:t>softmax</a:t>
            </a:r>
            <a:r>
              <a:rPr lang="en-US" dirty="0" smtClean="0"/>
              <a:t> output</a:t>
            </a:r>
          </a:p>
          <a:p>
            <a:r>
              <a:rPr lang="en-US" dirty="0" smtClean="0"/>
              <a:t>L2 Regularization Coefficient = 0.0005</a:t>
            </a:r>
          </a:p>
          <a:p>
            <a:r>
              <a:rPr lang="en-US" dirty="0" smtClean="0"/>
              <a:t>Learning rate = 0.01, annealing coefficient = 0.001</a:t>
            </a:r>
          </a:p>
          <a:p>
            <a:r>
              <a:rPr lang="en-US" dirty="0" err="1" smtClean="0"/>
              <a:t>Nesterov</a:t>
            </a:r>
            <a:r>
              <a:rPr lang="en-US" dirty="0" smtClean="0"/>
              <a:t> momentum coefficient = 0.99</a:t>
            </a:r>
            <a:endParaRPr lang="en-US" dirty="0"/>
          </a:p>
          <a:p>
            <a:r>
              <a:rPr lang="en-US" dirty="0" err="1" smtClean="0"/>
              <a:t>Minibatch</a:t>
            </a:r>
            <a:r>
              <a:rPr lang="en-US" dirty="0" smtClean="0"/>
              <a:t> size = 20</a:t>
            </a:r>
          </a:p>
        </p:txBody>
      </p:sp>
      <p:sp>
        <p:nvSpPr>
          <p:cNvPr id="4" name="Slide Number Placeholder 3"/>
          <p:cNvSpPr>
            <a:spLocks noGrp="1"/>
          </p:cNvSpPr>
          <p:nvPr>
            <p:ph type="sldNum" sz="quarter" idx="12"/>
          </p:nvPr>
        </p:nvSpPr>
        <p:spPr/>
        <p:txBody>
          <a:bodyPr/>
          <a:lstStyle/>
          <a:p>
            <a:fld id="{5961E446-6EB4-2844-BAA2-DBF6F716FF23}" type="slidenum">
              <a:rPr lang="en-US" smtClean="0"/>
              <a:pPr/>
              <a:t>21</a:t>
            </a:fld>
            <a:endParaRPr lang="en-US"/>
          </a:p>
        </p:txBody>
      </p:sp>
      <p:sp>
        <p:nvSpPr>
          <p:cNvPr id="5" name="Rectangle 4"/>
          <p:cNvSpPr/>
          <p:nvPr/>
        </p:nvSpPr>
        <p:spPr>
          <a:xfrm>
            <a:off x="4009345" y="5451312"/>
            <a:ext cx="3331361" cy="400110"/>
          </a:xfrm>
          <a:prstGeom prst="rect">
            <a:avLst/>
          </a:prstGeom>
        </p:spPr>
        <p:txBody>
          <a:bodyPr wrap="none">
            <a:spAutoFit/>
          </a:bodyPr>
          <a:lstStyle/>
          <a:p>
            <a:r>
              <a:rPr lang="en-US" sz="2000"/>
              <a:t>Early stopping at 60 epochs</a:t>
            </a:r>
            <a:endParaRPr lang="en-US" sz="2000" dirty="0"/>
          </a:p>
        </p:txBody>
      </p:sp>
    </p:spTree>
    <p:extLst>
      <p:ext uri="{BB962C8B-B14F-4D97-AF65-F5344CB8AC3E}">
        <p14:creationId xmlns:p14="http://schemas.microsoft.com/office/powerpoint/2010/main" val="708118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33806"/>
            <a:ext cx="4644606" cy="1320800"/>
          </a:xfrm>
        </p:spPr>
        <p:txBody>
          <a:bodyPr/>
          <a:lstStyle/>
          <a:p>
            <a:r>
              <a:rPr lang="en-US" dirty="0" smtClean="0"/>
              <a:t>Accuracy Metrics</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22</a:t>
            </a:fld>
            <a:endParaRPr lang="en-US"/>
          </a:p>
        </p:txBody>
      </p:sp>
      <p:grpSp>
        <p:nvGrpSpPr>
          <p:cNvPr id="67" name="Group 66"/>
          <p:cNvGrpSpPr/>
          <p:nvPr/>
        </p:nvGrpSpPr>
        <p:grpSpPr>
          <a:xfrm>
            <a:off x="677334" y="1531721"/>
            <a:ext cx="2786449" cy="1181781"/>
            <a:chOff x="6295503" y="883239"/>
            <a:chExt cx="2786449" cy="1181781"/>
          </a:xfrm>
        </p:grpSpPr>
        <p:grpSp>
          <p:nvGrpSpPr>
            <p:cNvPr id="10" name="Group 9"/>
            <p:cNvGrpSpPr/>
            <p:nvPr/>
          </p:nvGrpSpPr>
          <p:grpSpPr>
            <a:xfrm>
              <a:off x="7137400" y="886460"/>
              <a:ext cx="182880" cy="1178560"/>
              <a:chOff x="7137400" y="886460"/>
              <a:chExt cx="182880" cy="1178560"/>
            </a:xfrm>
          </p:grpSpPr>
          <p:sp>
            <p:nvSpPr>
              <p:cNvPr id="5" name="Oval 4"/>
              <p:cNvSpPr/>
              <p:nvPr/>
            </p:nvSpPr>
            <p:spPr>
              <a:xfrm>
                <a:off x="7137400" y="138430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137400" y="163322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137400" y="188214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137400" y="88646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37400" y="113538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638592" y="883239"/>
              <a:ext cx="182880" cy="1178560"/>
              <a:chOff x="7137400" y="886460"/>
              <a:chExt cx="182880" cy="1178560"/>
            </a:xfrm>
          </p:grpSpPr>
          <p:sp>
            <p:nvSpPr>
              <p:cNvPr id="42" name="Oval 41"/>
              <p:cNvSpPr/>
              <p:nvPr/>
            </p:nvSpPr>
            <p:spPr>
              <a:xfrm>
                <a:off x="7137400" y="138430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137400" y="163322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137400" y="188214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137400" y="88646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137400" y="113538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p:cNvSpPr txBox="1"/>
            <p:nvPr/>
          </p:nvSpPr>
          <p:spPr>
            <a:xfrm>
              <a:off x="6295503" y="1298838"/>
              <a:ext cx="841897" cy="369332"/>
            </a:xfrm>
            <a:prstGeom prst="rect">
              <a:avLst/>
            </a:prstGeom>
            <a:noFill/>
          </p:spPr>
          <p:txBody>
            <a:bodyPr wrap="none" rtlCol="0">
              <a:spAutoFit/>
            </a:bodyPr>
            <a:lstStyle/>
            <a:p>
              <a:r>
                <a:rPr lang="en-US" dirty="0" smtClean="0"/>
                <a:t>Actual</a:t>
              </a:r>
              <a:endParaRPr lang="en-US" dirty="0"/>
            </a:p>
          </p:txBody>
        </p:sp>
        <p:sp>
          <p:nvSpPr>
            <p:cNvPr id="60" name="TextBox 59"/>
            <p:cNvSpPr txBox="1"/>
            <p:nvPr/>
          </p:nvSpPr>
          <p:spPr>
            <a:xfrm>
              <a:off x="7909259" y="1287853"/>
              <a:ext cx="1172693" cy="369332"/>
            </a:xfrm>
            <a:prstGeom prst="rect">
              <a:avLst/>
            </a:prstGeom>
            <a:noFill/>
          </p:spPr>
          <p:txBody>
            <a:bodyPr wrap="none" rtlCol="0">
              <a:spAutoFit/>
            </a:bodyPr>
            <a:lstStyle/>
            <a:p>
              <a:r>
                <a:rPr lang="en-US" dirty="0" smtClean="0"/>
                <a:t>Predicted</a:t>
              </a:r>
              <a:endParaRPr lang="en-US" dirty="0"/>
            </a:p>
          </p:txBody>
        </p:sp>
      </p:grpSp>
      <p:grpSp>
        <p:nvGrpSpPr>
          <p:cNvPr id="68" name="Group 67"/>
          <p:cNvGrpSpPr/>
          <p:nvPr/>
        </p:nvGrpSpPr>
        <p:grpSpPr>
          <a:xfrm>
            <a:off x="677334" y="3143637"/>
            <a:ext cx="2839043" cy="1181781"/>
            <a:chOff x="6295503" y="2572208"/>
            <a:chExt cx="2839043" cy="1181781"/>
          </a:xfrm>
        </p:grpSpPr>
        <p:grpSp>
          <p:nvGrpSpPr>
            <p:cNvPr id="11" name="Group 10"/>
            <p:cNvGrpSpPr/>
            <p:nvPr/>
          </p:nvGrpSpPr>
          <p:grpSpPr>
            <a:xfrm>
              <a:off x="7137400" y="2575429"/>
              <a:ext cx="182880" cy="1178560"/>
              <a:chOff x="7137400" y="886460"/>
              <a:chExt cx="182880" cy="1178560"/>
            </a:xfrm>
          </p:grpSpPr>
          <p:sp>
            <p:nvSpPr>
              <p:cNvPr id="12" name="Oval 11"/>
              <p:cNvSpPr/>
              <p:nvPr/>
            </p:nvSpPr>
            <p:spPr>
              <a:xfrm>
                <a:off x="7137400" y="138430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137400" y="163322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37400" y="188214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137400" y="88646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137400" y="113538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7638592" y="2572208"/>
              <a:ext cx="182880" cy="1178560"/>
              <a:chOff x="7137400" y="886460"/>
              <a:chExt cx="182880" cy="1178560"/>
            </a:xfrm>
          </p:grpSpPr>
          <p:sp>
            <p:nvSpPr>
              <p:cNvPr id="48" name="Oval 47"/>
              <p:cNvSpPr/>
              <p:nvPr/>
            </p:nvSpPr>
            <p:spPr>
              <a:xfrm>
                <a:off x="7137400" y="138430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137400" y="163322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37400" y="188214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137400" y="88646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137400" y="113538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ight Brace 60"/>
            <p:cNvSpPr/>
            <p:nvPr/>
          </p:nvSpPr>
          <p:spPr>
            <a:xfrm>
              <a:off x="7909259" y="2821128"/>
              <a:ext cx="105188" cy="589280"/>
            </a:xfrm>
            <a:prstGeom prst="rightBrace">
              <a:avLst>
                <a:gd name="adj1" fmla="val 5268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7961853" y="2912568"/>
              <a:ext cx="1172693" cy="369332"/>
            </a:xfrm>
            <a:prstGeom prst="rect">
              <a:avLst/>
            </a:prstGeom>
            <a:noFill/>
          </p:spPr>
          <p:txBody>
            <a:bodyPr wrap="none" rtlCol="0">
              <a:spAutoFit/>
            </a:bodyPr>
            <a:lstStyle/>
            <a:p>
              <a:r>
                <a:rPr lang="en-US" dirty="0" smtClean="0"/>
                <a:t>Predicted</a:t>
              </a:r>
              <a:endParaRPr lang="en-US" dirty="0"/>
            </a:p>
          </p:txBody>
        </p:sp>
        <p:sp>
          <p:nvSpPr>
            <p:cNvPr id="65" name="TextBox 64"/>
            <p:cNvSpPr txBox="1"/>
            <p:nvPr/>
          </p:nvSpPr>
          <p:spPr>
            <a:xfrm>
              <a:off x="6295503" y="2976822"/>
              <a:ext cx="841897" cy="369332"/>
            </a:xfrm>
            <a:prstGeom prst="rect">
              <a:avLst/>
            </a:prstGeom>
            <a:noFill/>
          </p:spPr>
          <p:txBody>
            <a:bodyPr wrap="none" rtlCol="0">
              <a:spAutoFit/>
            </a:bodyPr>
            <a:lstStyle/>
            <a:p>
              <a:r>
                <a:rPr lang="en-US" dirty="0" smtClean="0"/>
                <a:t>Actual</a:t>
              </a:r>
              <a:endParaRPr lang="en-US" dirty="0"/>
            </a:p>
          </p:txBody>
        </p:sp>
      </p:grpSp>
      <p:grpSp>
        <p:nvGrpSpPr>
          <p:cNvPr id="69" name="Group 68"/>
          <p:cNvGrpSpPr/>
          <p:nvPr/>
        </p:nvGrpSpPr>
        <p:grpSpPr>
          <a:xfrm>
            <a:off x="677335" y="4936998"/>
            <a:ext cx="2839042" cy="1181781"/>
            <a:chOff x="6295503" y="4261177"/>
            <a:chExt cx="2839042" cy="1181781"/>
          </a:xfrm>
        </p:grpSpPr>
        <p:grpSp>
          <p:nvGrpSpPr>
            <p:cNvPr id="17" name="Group 16"/>
            <p:cNvGrpSpPr/>
            <p:nvPr/>
          </p:nvGrpSpPr>
          <p:grpSpPr>
            <a:xfrm>
              <a:off x="7137400" y="4264398"/>
              <a:ext cx="182880" cy="1178560"/>
              <a:chOff x="7137400" y="886460"/>
              <a:chExt cx="182880" cy="1178560"/>
            </a:xfrm>
          </p:grpSpPr>
          <p:sp>
            <p:nvSpPr>
              <p:cNvPr id="18" name="Oval 17"/>
              <p:cNvSpPr/>
              <p:nvPr/>
            </p:nvSpPr>
            <p:spPr>
              <a:xfrm>
                <a:off x="7137400" y="138430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137400" y="163322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37400" y="188214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37400" y="88646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137400" y="1135380"/>
                <a:ext cx="182880" cy="18288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638592" y="4261177"/>
              <a:ext cx="182880" cy="1178560"/>
              <a:chOff x="7137400" y="886460"/>
              <a:chExt cx="182880" cy="1178560"/>
            </a:xfrm>
          </p:grpSpPr>
          <p:sp>
            <p:nvSpPr>
              <p:cNvPr id="54" name="Oval 53"/>
              <p:cNvSpPr/>
              <p:nvPr/>
            </p:nvSpPr>
            <p:spPr>
              <a:xfrm>
                <a:off x="7137400" y="138430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37400" y="163322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137400" y="188214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137400" y="88646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137400" y="1135380"/>
                <a:ext cx="182880" cy="182880"/>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7961852" y="4665791"/>
              <a:ext cx="1172693" cy="369332"/>
            </a:xfrm>
            <a:prstGeom prst="rect">
              <a:avLst/>
            </a:prstGeom>
            <a:noFill/>
          </p:spPr>
          <p:txBody>
            <a:bodyPr wrap="none" rtlCol="0">
              <a:spAutoFit/>
            </a:bodyPr>
            <a:lstStyle/>
            <a:p>
              <a:r>
                <a:rPr lang="en-US" dirty="0" smtClean="0"/>
                <a:t>Predicted</a:t>
              </a:r>
              <a:endParaRPr lang="en-US" dirty="0"/>
            </a:p>
          </p:txBody>
        </p:sp>
        <p:sp>
          <p:nvSpPr>
            <p:cNvPr id="64" name="Right Brace 63"/>
            <p:cNvSpPr/>
            <p:nvPr/>
          </p:nvSpPr>
          <p:spPr>
            <a:xfrm>
              <a:off x="7895762" y="4289054"/>
              <a:ext cx="105188" cy="1150683"/>
            </a:xfrm>
            <a:prstGeom prst="rightBrace">
              <a:avLst>
                <a:gd name="adj1" fmla="val 94943"/>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p:cNvSpPr txBox="1"/>
            <p:nvPr/>
          </p:nvSpPr>
          <p:spPr>
            <a:xfrm>
              <a:off x="6295503" y="4663539"/>
              <a:ext cx="841897" cy="369332"/>
            </a:xfrm>
            <a:prstGeom prst="rect">
              <a:avLst/>
            </a:prstGeom>
            <a:noFill/>
          </p:spPr>
          <p:txBody>
            <a:bodyPr wrap="none" rtlCol="0">
              <a:spAutoFit/>
            </a:bodyPr>
            <a:lstStyle/>
            <a:p>
              <a:r>
                <a:rPr lang="en-US" dirty="0" smtClean="0"/>
                <a:t>Actual</a:t>
              </a:r>
              <a:endParaRPr lang="en-US" dirty="0"/>
            </a:p>
          </p:txBody>
        </p:sp>
      </p:grpSp>
      <p:sp>
        <p:nvSpPr>
          <p:cNvPr id="70" name="TextBox 69"/>
          <p:cNvSpPr txBox="1"/>
          <p:nvPr/>
        </p:nvSpPr>
        <p:spPr>
          <a:xfrm>
            <a:off x="3878580" y="1766680"/>
            <a:ext cx="3537326" cy="707886"/>
          </a:xfrm>
          <a:prstGeom prst="rect">
            <a:avLst/>
          </a:prstGeom>
          <a:noFill/>
        </p:spPr>
        <p:txBody>
          <a:bodyPr wrap="square" rtlCol="0">
            <a:spAutoFit/>
          </a:bodyPr>
          <a:lstStyle/>
          <a:p>
            <a:r>
              <a:rPr lang="en-US" sz="2000" dirty="0" smtClean="0"/>
              <a:t>(Top-1) Accuracy: Prediction exactly matches actual price</a:t>
            </a:r>
            <a:endParaRPr lang="en-US" sz="2000" dirty="0"/>
          </a:p>
        </p:txBody>
      </p:sp>
      <p:sp>
        <p:nvSpPr>
          <p:cNvPr id="71" name="TextBox 70"/>
          <p:cNvSpPr txBox="1"/>
          <p:nvPr/>
        </p:nvSpPr>
        <p:spPr>
          <a:xfrm>
            <a:off x="3878579" y="3468608"/>
            <a:ext cx="3748889" cy="400110"/>
          </a:xfrm>
          <a:prstGeom prst="rect">
            <a:avLst/>
          </a:prstGeom>
          <a:noFill/>
        </p:spPr>
        <p:txBody>
          <a:bodyPr wrap="square" rtlCol="0">
            <a:spAutoFit/>
          </a:bodyPr>
          <a:lstStyle/>
          <a:p>
            <a:r>
              <a:rPr lang="en-US" sz="2000" dirty="0" smtClean="0"/>
              <a:t>Top-3 Accuracy</a:t>
            </a:r>
            <a:endParaRPr lang="en-US" sz="2000" dirty="0"/>
          </a:p>
        </p:txBody>
      </p:sp>
      <p:sp>
        <p:nvSpPr>
          <p:cNvPr id="72" name="TextBox 71"/>
          <p:cNvSpPr txBox="1"/>
          <p:nvPr/>
        </p:nvSpPr>
        <p:spPr>
          <a:xfrm>
            <a:off x="3878579" y="5323971"/>
            <a:ext cx="3748889" cy="400110"/>
          </a:xfrm>
          <a:prstGeom prst="rect">
            <a:avLst/>
          </a:prstGeom>
          <a:noFill/>
        </p:spPr>
        <p:txBody>
          <a:bodyPr wrap="square" rtlCol="0">
            <a:spAutoFit/>
          </a:bodyPr>
          <a:lstStyle/>
          <a:p>
            <a:r>
              <a:rPr lang="en-US" sz="2000" dirty="0" smtClean="0"/>
              <a:t>Top-5 Accuracy</a:t>
            </a:r>
            <a:endParaRPr lang="en-US" sz="2000" dirty="0"/>
          </a:p>
        </p:txBody>
      </p:sp>
      <p:sp>
        <p:nvSpPr>
          <p:cNvPr id="73" name="TextBox 72"/>
          <p:cNvSpPr txBox="1"/>
          <p:nvPr/>
        </p:nvSpPr>
        <p:spPr>
          <a:xfrm>
            <a:off x="7907847" y="1854987"/>
            <a:ext cx="1269731" cy="461665"/>
          </a:xfrm>
          <a:prstGeom prst="rect">
            <a:avLst/>
          </a:prstGeom>
          <a:noFill/>
          <a:ln w="25400">
            <a:solidFill>
              <a:schemeClr val="accent1"/>
            </a:solidFill>
          </a:ln>
        </p:spPr>
        <p:txBody>
          <a:bodyPr wrap="square" rtlCol="0">
            <a:spAutoFit/>
          </a:bodyPr>
          <a:lstStyle/>
          <a:p>
            <a:pPr algn="ctr"/>
            <a:r>
              <a:rPr lang="en-US" sz="2400" b="1" smtClean="0"/>
              <a:t>40.32%</a:t>
            </a:r>
            <a:endParaRPr lang="en-US" sz="2400" b="1" dirty="0"/>
          </a:p>
        </p:txBody>
      </p:sp>
      <p:sp>
        <p:nvSpPr>
          <p:cNvPr id="74" name="TextBox 73"/>
          <p:cNvSpPr txBox="1"/>
          <p:nvPr/>
        </p:nvSpPr>
        <p:spPr>
          <a:xfrm>
            <a:off x="6357737" y="3438993"/>
            <a:ext cx="1269731" cy="461665"/>
          </a:xfrm>
          <a:prstGeom prst="rect">
            <a:avLst/>
          </a:prstGeom>
          <a:noFill/>
          <a:ln w="25400">
            <a:solidFill>
              <a:schemeClr val="accent1"/>
            </a:solidFill>
          </a:ln>
        </p:spPr>
        <p:txBody>
          <a:bodyPr wrap="square" rtlCol="0">
            <a:spAutoFit/>
          </a:bodyPr>
          <a:lstStyle/>
          <a:p>
            <a:pPr algn="ctr"/>
            <a:r>
              <a:rPr lang="en-US" sz="2400" b="1" dirty="0" smtClean="0"/>
              <a:t>71.28%</a:t>
            </a:r>
            <a:endParaRPr lang="en-US" sz="2400" b="1" dirty="0"/>
          </a:p>
        </p:txBody>
      </p:sp>
      <p:sp>
        <p:nvSpPr>
          <p:cNvPr id="75" name="TextBox 74"/>
          <p:cNvSpPr txBox="1"/>
          <p:nvPr/>
        </p:nvSpPr>
        <p:spPr>
          <a:xfrm>
            <a:off x="6357736" y="5313533"/>
            <a:ext cx="1269731" cy="461665"/>
          </a:xfrm>
          <a:prstGeom prst="rect">
            <a:avLst/>
          </a:prstGeom>
          <a:noFill/>
          <a:ln w="25400">
            <a:solidFill>
              <a:schemeClr val="accent1"/>
            </a:solidFill>
          </a:ln>
        </p:spPr>
        <p:txBody>
          <a:bodyPr wrap="square" rtlCol="0">
            <a:spAutoFit/>
          </a:bodyPr>
          <a:lstStyle/>
          <a:p>
            <a:pPr algn="ctr"/>
            <a:r>
              <a:rPr lang="en-US" sz="2400" b="1" dirty="0" smtClean="0"/>
              <a:t>87.2%</a:t>
            </a:r>
            <a:endParaRPr lang="en-US" sz="2400" b="1" dirty="0"/>
          </a:p>
        </p:txBody>
      </p:sp>
    </p:spTree>
    <p:extLst>
      <p:ext uri="{BB962C8B-B14F-4D97-AF65-F5344CB8AC3E}">
        <p14:creationId xmlns:p14="http://schemas.microsoft.com/office/powerpoint/2010/main" val="11515023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Percentage Error (APE) in Price</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23</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615393" y="2669840"/>
                <a:ext cx="7316939"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𝐴𝑃𝐸</m:t>
                      </m:r>
                      <m:r>
                        <a:rPr lang="en-US" sz="2000" b="0" i="1" smtClean="0">
                          <a:latin typeface="Cambria Math" charset="0"/>
                        </a:rPr>
                        <m:t>=</m:t>
                      </m:r>
                      <m:d>
                        <m:dPr>
                          <m:ctrlPr>
                            <a:rPr lang="is-IS" sz="2000" b="0" i="1" smtClean="0">
                              <a:latin typeface="Cambria Math" charset="0"/>
                            </a:rPr>
                          </m:ctrlPr>
                        </m:dPr>
                        <m:e>
                          <m:func>
                            <m:funcPr>
                              <m:ctrlPr>
                                <a:rPr lang="en-US" sz="2000" i="1">
                                  <a:latin typeface="Cambria Math" charset="0"/>
                                </a:rPr>
                              </m:ctrlPr>
                            </m:funcPr>
                            <m:fName>
                              <m:sSub>
                                <m:sSubPr>
                                  <m:ctrlPr>
                                    <a:rPr lang="en-US" sz="2000" i="1">
                                      <a:latin typeface="Cambria Math" charset="0"/>
                                    </a:rPr>
                                  </m:ctrlPr>
                                </m:sSubPr>
                                <m:e>
                                  <m:r>
                                    <m:rPr>
                                      <m:sty m:val="p"/>
                                    </m:rPr>
                                    <a:rPr lang="en-US" sz="2000">
                                      <a:latin typeface="Cambria Math" charset="0"/>
                                    </a:rPr>
                                    <m:t>Avg</m:t>
                                  </m:r>
                                </m:e>
                                <m:sub>
                                  <m:r>
                                    <a:rPr lang="en-US" sz="2000" i="1">
                                      <a:latin typeface="Cambria Math" charset="0"/>
                                    </a:rPr>
                                    <m:t>𝐴𝑙𝑙</m:t>
                                  </m:r>
                                  <m:r>
                                    <a:rPr lang="en-US" sz="2000" i="1">
                                      <a:latin typeface="Cambria Math" charset="0"/>
                                    </a:rPr>
                                    <m:t> </m:t>
                                  </m:r>
                                  <m:r>
                                    <a:rPr lang="en-US" sz="2000" i="1">
                                      <a:latin typeface="Cambria Math" charset="0"/>
                                    </a:rPr>
                                    <m:t>𝑇𝑒𝑠𝑡</m:t>
                                  </m:r>
                                  <m:r>
                                    <a:rPr lang="en-US" sz="2000" i="1">
                                      <a:latin typeface="Cambria Math" charset="0"/>
                                    </a:rPr>
                                    <m:t> </m:t>
                                  </m:r>
                                  <m:r>
                                    <a:rPr lang="en-US" sz="2000" i="1">
                                      <a:latin typeface="Cambria Math" charset="0"/>
                                    </a:rPr>
                                    <m:t>𝑆𝑎𝑚𝑝𝑙𝑒𝑠</m:t>
                                  </m:r>
                                </m:sub>
                              </m:sSub>
                            </m:fName>
                            <m:e>
                              <m:f>
                                <m:fPr>
                                  <m:ctrlPr>
                                    <a:rPr lang="bg-BG" sz="2000" i="1">
                                      <a:latin typeface="Cambria Math" charset="0"/>
                                    </a:rPr>
                                  </m:ctrlPr>
                                </m:fPr>
                                <m:num>
                                  <m:d>
                                    <m:dPr>
                                      <m:begChr m:val="|"/>
                                      <m:endChr m:val="|"/>
                                      <m:ctrlPr>
                                        <a:rPr lang="hr-HR" sz="2000" i="1">
                                          <a:latin typeface="Cambria Math" charset="0"/>
                                        </a:rPr>
                                      </m:ctrlPr>
                                    </m:dPr>
                                    <m:e>
                                      <m:r>
                                        <a:rPr lang="en-US" sz="2000" i="1">
                                          <a:latin typeface="Cambria Math" charset="0"/>
                                        </a:rPr>
                                        <m:t>𝑇𝑟𝑢𝑒</m:t>
                                      </m:r>
                                      <m:r>
                                        <a:rPr lang="en-US" sz="2000" i="1">
                                          <a:latin typeface="Cambria Math" charset="0"/>
                                        </a:rPr>
                                        <m:t> </m:t>
                                      </m:r>
                                      <m:r>
                                        <a:rPr lang="en-US" sz="2000" i="1">
                                          <a:latin typeface="Cambria Math" charset="0"/>
                                        </a:rPr>
                                        <m:t>𝑝𝑟𝑖𝑐𝑒</m:t>
                                      </m:r>
                                      <m:r>
                                        <a:rPr lang="en-US" sz="2000" i="1">
                                          <a:latin typeface="Cambria Math" charset="0"/>
                                        </a:rPr>
                                        <m:t>−</m:t>
                                      </m:r>
                                      <m:r>
                                        <a:rPr lang="en-US" sz="2000" i="1">
                                          <a:latin typeface="Cambria Math" charset="0"/>
                                        </a:rPr>
                                        <m:t>𝑃𝑟𝑒𝑑𝑖𝑐𝑡𝑒𝑑</m:t>
                                      </m:r>
                                      <m:r>
                                        <a:rPr lang="en-US" sz="2000" i="1">
                                          <a:latin typeface="Cambria Math" charset="0"/>
                                        </a:rPr>
                                        <m:t> </m:t>
                                      </m:r>
                                      <m:r>
                                        <a:rPr lang="en-US" sz="2000" i="1">
                                          <a:latin typeface="Cambria Math" charset="0"/>
                                        </a:rPr>
                                        <m:t>𝑝𝑟𝑖𝑐𝑒</m:t>
                                      </m:r>
                                    </m:e>
                                  </m:d>
                                </m:num>
                                <m:den>
                                  <m:r>
                                    <a:rPr lang="en-US" sz="2000" i="1">
                                      <a:latin typeface="Cambria Math" charset="0"/>
                                    </a:rPr>
                                    <m:t>𝑇𝑟𝑢𝑒</m:t>
                                  </m:r>
                                  <m:r>
                                    <a:rPr lang="en-US" sz="2000" i="1">
                                      <a:latin typeface="Cambria Math" charset="0"/>
                                    </a:rPr>
                                    <m:t> </m:t>
                                  </m:r>
                                  <m:r>
                                    <a:rPr lang="en-US" sz="2000" i="1">
                                      <a:latin typeface="Cambria Math" charset="0"/>
                                    </a:rPr>
                                    <m:t>𝑝𝑟𝑖𝑐𝑒</m:t>
                                  </m:r>
                                </m:den>
                              </m:f>
                            </m:e>
                          </m:func>
                        </m:e>
                      </m:d>
                      <m:r>
                        <a:rPr lang="is-I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100</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615393" y="2669840"/>
                <a:ext cx="7316939" cy="691536"/>
              </a:xfrm>
              <a:prstGeom prst="rect">
                <a:avLst/>
              </a:prstGeom>
              <a:blipFill rotWithShape="0">
                <a:blip r:embed="rId2"/>
                <a:stretch>
                  <a:fillRect/>
                </a:stretch>
              </a:blipFill>
            </p:spPr>
            <p:txBody>
              <a:bodyPr/>
              <a:lstStyle/>
              <a:p>
                <a:r>
                  <a:rPr lang="en-US">
                    <a:noFill/>
                  </a:rPr>
                  <a:t> </a:t>
                </a:r>
              </a:p>
            </p:txBody>
          </p:sp>
        </mc:Fallback>
      </mc:AlternateContent>
      <p:sp>
        <p:nvSpPr>
          <p:cNvPr id="7" name="TextBox 6"/>
          <p:cNvSpPr txBox="1"/>
          <p:nvPr/>
        </p:nvSpPr>
        <p:spPr>
          <a:xfrm>
            <a:off x="3859204" y="4239703"/>
            <a:ext cx="2232927" cy="461665"/>
          </a:xfrm>
          <a:prstGeom prst="rect">
            <a:avLst/>
          </a:prstGeom>
          <a:noFill/>
          <a:ln w="25400">
            <a:solidFill>
              <a:schemeClr val="accent1"/>
            </a:solidFill>
          </a:ln>
        </p:spPr>
        <p:txBody>
          <a:bodyPr wrap="square" rtlCol="0">
            <a:spAutoFit/>
          </a:bodyPr>
          <a:lstStyle/>
          <a:p>
            <a:pPr algn="ctr"/>
            <a:r>
              <a:rPr lang="en-US" sz="2400" b="1" dirty="0" smtClean="0"/>
              <a:t>APE </a:t>
            </a:r>
            <a:r>
              <a:rPr lang="en-US" sz="2400" b="1" smtClean="0"/>
              <a:t>= 6.32</a:t>
            </a:r>
            <a:r>
              <a:rPr lang="en-US" sz="2400" b="1" dirty="0" smtClean="0"/>
              <a:t>%</a:t>
            </a:r>
            <a:endParaRPr lang="en-US" sz="2400" b="1" dirty="0"/>
          </a:p>
        </p:txBody>
      </p:sp>
    </p:spTree>
    <p:extLst>
      <p:ext uri="{BB962C8B-B14F-4D97-AF65-F5344CB8AC3E}">
        <p14:creationId xmlns:p14="http://schemas.microsoft.com/office/powerpoint/2010/main" val="1140602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74747"/>
            <a:ext cx="8596668" cy="1320800"/>
          </a:xfrm>
        </p:spPr>
        <p:txBody>
          <a:bodyPr/>
          <a:lstStyle/>
          <a:p>
            <a:r>
              <a:rPr lang="en-US" dirty="0" smtClean="0"/>
              <a:t>Potential Improvements</a:t>
            </a:r>
            <a:endParaRPr lang="en-US" dirty="0"/>
          </a:p>
        </p:txBody>
      </p:sp>
      <p:sp>
        <p:nvSpPr>
          <p:cNvPr id="3" name="Content Placeholder 2"/>
          <p:cNvSpPr>
            <a:spLocks noGrp="1"/>
          </p:cNvSpPr>
          <p:nvPr>
            <p:ph idx="1"/>
          </p:nvPr>
        </p:nvSpPr>
        <p:spPr>
          <a:xfrm>
            <a:off x="677334" y="1442321"/>
            <a:ext cx="8596668" cy="2715327"/>
          </a:xfrm>
        </p:spPr>
        <p:txBody>
          <a:bodyPr/>
          <a:lstStyle/>
          <a:p>
            <a:r>
              <a:rPr lang="en-US" dirty="0" smtClean="0"/>
              <a:t>Star outliers hard to predict</a:t>
            </a:r>
          </a:p>
          <a:p>
            <a:r>
              <a:rPr lang="en-US" dirty="0" smtClean="0"/>
              <a:t>Goalkeeping stats not considered</a:t>
            </a:r>
          </a:p>
          <a:p>
            <a:r>
              <a:rPr lang="en-US" dirty="0" smtClean="0"/>
              <a:t>Training beyond ~60 epochs </a:t>
            </a:r>
            <a:r>
              <a:rPr lang="en-US" dirty="0" err="1" smtClean="0"/>
              <a:t>doesn</a:t>
            </a:r>
            <a:r>
              <a:rPr lang="uk-UA" dirty="0" smtClean="0"/>
              <a:t>’</a:t>
            </a:r>
            <a:r>
              <a:rPr lang="en-US" dirty="0" smtClean="0"/>
              <a:t>t improve</a:t>
            </a:r>
          </a:p>
          <a:p>
            <a:pPr lvl="1"/>
            <a:r>
              <a:rPr lang="en-US" dirty="0" smtClean="0"/>
              <a:t>Vanishing gradients: Use different eta for each layer</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06" y="4088695"/>
            <a:ext cx="3246966" cy="270580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543" y="3381336"/>
            <a:ext cx="3632199" cy="2536864"/>
          </a:xfrm>
          <a:prstGeom prst="rect">
            <a:avLst/>
          </a:prstGeom>
        </p:spPr>
      </p:pic>
      <p:sp>
        <p:nvSpPr>
          <p:cNvPr id="7" name="TextBox 6"/>
          <p:cNvSpPr txBox="1"/>
          <p:nvPr/>
        </p:nvSpPr>
        <p:spPr>
          <a:xfrm>
            <a:off x="1257944" y="3688585"/>
            <a:ext cx="2972289" cy="400110"/>
          </a:xfrm>
          <a:prstGeom prst="rect">
            <a:avLst/>
          </a:prstGeom>
          <a:noFill/>
        </p:spPr>
        <p:txBody>
          <a:bodyPr wrap="none" rtlCol="0">
            <a:spAutoFit/>
          </a:bodyPr>
          <a:lstStyle/>
          <a:p>
            <a:pPr algn="r"/>
            <a:r>
              <a:rPr lang="en-US" sz="2000" dirty="0" smtClean="0"/>
              <a:t>Lionel Messi: $96 Million</a:t>
            </a:r>
            <a:endParaRPr lang="en-US" sz="2000" dirty="0"/>
          </a:p>
        </p:txBody>
      </p:sp>
      <p:sp>
        <p:nvSpPr>
          <p:cNvPr id="8" name="TextBox 7"/>
          <p:cNvSpPr txBox="1"/>
          <p:nvPr/>
        </p:nvSpPr>
        <p:spPr>
          <a:xfrm>
            <a:off x="5064451" y="5985064"/>
            <a:ext cx="3164649" cy="400110"/>
          </a:xfrm>
          <a:prstGeom prst="rect">
            <a:avLst/>
          </a:prstGeom>
          <a:noFill/>
        </p:spPr>
        <p:txBody>
          <a:bodyPr wrap="none" rtlCol="0">
            <a:spAutoFit/>
          </a:bodyPr>
          <a:lstStyle/>
          <a:p>
            <a:pPr algn="r"/>
            <a:r>
              <a:rPr lang="en-US" sz="2000" dirty="0" smtClean="0"/>
              <a:t>Manuel </a:t>
            </a:r>
            <a:r>
              <a:rPr lang="en-US" sz="2000" dirty="0" err="1" smtClean="0"/>
              <a:t>Neuer</a:t>
            </a:r>
            <a:r>
              <a:rPr lang="en-US" sz="2000" dirty="0" smtClean="0"/>
              <a:t>: $75 Million</a:t>
            </a:r>
            <a:endParaRPr lang="en-US" sz="2000" dirty="0"/>
          </a:p>
        </p:txBody>
      </p:sp>
    </p:spTree>
    <p:extLst>
      <p:ext uri="{BB962C8B-B14F-4D97-AF65-F5344CB8AC3E}">
        <p14:creationId xmlns:p14="http://schemas.microsoft.com/office/powerpoint/2010/main" val="1987281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Details</a:t>
            </a:r>
            <a:endParaRPr lang="en-US" dirty="0"/>
          </a:p>
        </p:txBody>
      </p:sp>
      <p:sp>
        <p:nvSpPr>
          <p:cNvPr id="3" name="Content Placeholder 2"/>
          <p:cNvSpPr>
            <a:spLocks noGrp="1"/>
          </p:cNvSpPr>
          <p:nvPr>
            <p:ph idx="1"/>
          </p:nvPr>
        </p:nvSpPr>
        <p:spPr/>
        <p:txBody>
          <a:bodyPr/>
          <a:lstStyle/>
          <a:p>
            <a:r>
              <a:rPr lang="en-US" dirty="0" smtClean="0"/>
              <a:t>Accompanying report</a:t>
            </a:r>
          </a:p>
          <a:p>
            <a:pPr lvl="1"/>
            <a:r>
              <a:rPr lang="en-US" dirty="0" smtClean="0"/>
              <a:t>More explanations</a:t>
            </a:r>
          </a:p>
          <a:p>
            <a:pPr lvl="1"/>
            <a:r>
              <a:rPr lang="en-US" dirty="0" smtClean="0"/>
              <a:t>References</a:t>
            </a:r>
          </a:p>
          <a:p>
            <a:r>
              <a:rPr lang="en-US" dirty="0" smtClean="0"/>
              <a:t>Code Available on </a:t>
            </a:r>
            <a:r>
              <a:rPr lang="en-US" dirty="0" smtClean="0">
                <a:hlinkClick r:id="rId2"/>
              </a:rPr>
              <a:t>Github</a:t>
            </a:r>
            <a:endParaRPr lang="en-US" dirty="0" smtClean="0"/>
          </a:p>
          <a:p>
            <a:r>
              <a:rPr lang="en-US" dirty="0" smtClean="0"/>
              <a:t>Tools Used</a:t>
            </a:r>
          </a:p>
          <a:p>
            <a:pPr lvl="1"/>
            <a:r>
              <a:rPr lang="en-US" dirty="0" smtClean="0"/>
              <a:t>Python 2.7</a:t>
            </a:r>
          </a:p>
          <a:p>
            <a:pPr lvl="1"/>
            <a:r>
              <a:rPr lang="en-US" dirty="0" err="1" smtClean="0"/>
              <a:t>Theano</a:t>
            </a:r>
            <a:endParaRPr lang="en-US" dirty="0" smtClean="0"/>
          </a:p>
          <a:p>
            <a:pPr lvl="1"/>
            <a:r>
              <a:rPr lang="en-US" dirty="0" err="1" smtClean="0"/>
              <a:t>Keras</a:t>
            </a:r>
            <a:endParaRPr lang="en-US" dirty="0" smtClean="0"/>
          </a:p>
          <a:p>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25</a:t>
            </a:fld>
            <a:endParaRPr lang="en-US"/>
          </a:p>
        </p:txBody>
      </p:sp>
    </p:spTree>
    <p:extLst>
      <p:ext uri="{BB962C8B-B14F-4D97-AF65-F5344CB8AC3E}">
        <p14:creationId xmlns:p14="http://schemas.microsoft.com/office/powerpoint/2010/main" val="1107538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Ending Quote</a:t>
            </a:r>
            <a:endParaRPr lang="en-US" dirty="0"/>
          </a:p>
        </p:txBody>
      </p:sp>
      <p:sp>
        <p:nvSpPr>
          <p:cNvPr id="3" name="Content Placeholder 2"/>
          <p:cNvSpPr>
            <a:spLocks noGrp="1"/>
          </p:cNvSpPr>
          <p:nvPr>
            <p:ph idx="1"/>
          </p:nvPr>
        </p:nvSpPr>
        <p:spPr>
          <a:xfrm>
            <a:off x="2933085" y="1930400"/>
            <a:ext cx="4085166" cy="2424290"/>
          </a:xfrm>
        </p:spPr>
        <p:txBody>
          <a:bodyPr>
            <a:noAutofit/>
          </a:bodyPr>
          <a:lstStyle/>
          <a:p>
            <a:pPr marL="0" indent="0" algn="just">
              <a:buNone/>
            </a:pPr>
            <a:r>
              <a:rPr lang="en-US" i="1" dirty="0" smtClean="0"/>
              <a:t> If </a:t>
            </a:r>
            <a:r>
              <a:rPr lang="en-US" i="1" dirty="0"/>
              <a:t>you have the money and you find the one player who can make you win and make the difference, no matter how expensive he is, you should do it. But there are not many players in the world who will make a real difference</a:t>
            </a:r>
            <a:r>
              <a:rPr lang="en-US" i="1" dirty="0" smtClean="0"/>
              <a:t>.</a:t>
            </a:r>
            <a:endParaRPr lang="en-US" i="1"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26</a:t>
            </a:fld>
            <a:endParaRPr lang="en-US"/>
          </a:p>
        </p:txBody>
      </p:sp>
      <p:sp>
        <p:nvSpPr>
          <p:cNvPr id="5" name="Content Placeholder 2"/>
          <p:cNvSpPr txBox="1">
            <a:spLocks/>
          </p:cNvSpPr>
          <p:nvPr/>
        </p:nvSpPr>
        <p:spPr>
          <a:xfrm>
            <a:off x="2806324" y="1829039"/>
            <a:ext cx="355122" cy="4817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3000" dirty="0" smtClean="0"/>
              <a:t>“</a:t>
            </a:r>
            <a:endParaRPr lang="en-US" sz="3000" dirty="0"/>
          </a:p>
        </p:txBody>
      </p:sp>
      <p:sp>
        <p:nvSpPr>
          <p:cNvPr id="6" name="Content Placeholder 2"/>
          <p:cNvSpPr txBox="1">
            <a:spLocks/>
          </p:cNvSpPr>
          <p:nvPr/>
        </p:nvSpPr>
        <p:spPr>
          <a:xfrm>
            <a:off x="6688529" y="3666950"/>
            <a:ext cx="355122" cy="4817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3000" dirty="0" smtClean="0"/>
              <a:t>”</a:t>
            </a:r>
            <a:endParaRPr lang="en-US" sz="3000" dirty="0"/>
          </a:p>
        </p:txBody>
      </p:sp>
      <p:sp>
        <p:nvSpPr>
          <p:cNvPr id="8" name="Content Placeholder 2"/>
          <p:cNvSpPr txBox="1">
            <a:spLocks/>
          </p:cNvSpPr>
          <p:nvPr/>
        </p:nvSpPr>
        <p:spPr>
          <a:xfrm>
            <a:off x="3785278" y="4354690"/>
            <a:ext cx="3232973" cy="10926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r">
              <a:spcBef>
                <a:spcPts val="0"/>
              </a:spcBef>
              <a:buFont typeface="Wingdings 3" charset="2"/>
              <a:buNone/>
            </a:pPr>
            <a:r>
              <a:rPr lang="en-US" sz="1600" dirty="0" smtClean="0"/>
              <a:t>--    Arsene Wenger</a:t>
            </a:r>
          </a:p>
          <a:p>
            <a:pPr marL="0" indent="0" algn="r">
              <a:spcBef>
                <a:spcPts val="0"/>
              </a:spcBef>
              <a:buFont typeface="Wingdings 3" charset="2"/>
              <a:buNone/>
            </a:pPr>
            <a:r>
              <a:rPr lang="en-US" sz="1600" dirty="0" smtClean="0"/>
              <a:t>Manager, Arsenal Football Club</a:t>
            </a:r>
          </a:p>
          <a:p>
            <a:pPr marL="0" indent="0" algn="r">
              <a:spcBef>
                <a:spcPts val="0"/>
              </a:spcBef>
              <a:buFont typeface="Wingdings 3" charset="2"/>
              <a:buNone/>
            </a:pPr>
            <a:r>
              <a:rPr lang="en-US" sz="1600" dirty="0" smtClean="0"/>
              <a:t>Interview with The Times, 2009</a:t>
            </a:r>
            <a:endParaRPr lang="en-US" sz="1800" dirty="0"/>
          </a:p>
        </p:txBody>
      </p:sp>
    </p:spTree>
    <p:extLst>
      <p:ext uri="{BB962C8B-B14F-4D97-AF65-F5344CB8AC3E}">
        <p14:creationId xmlns:p14="http://schemas.microsoft.com/office/powerpoint/2010/main" val="1701282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Talks</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3</a:t>
            </a:fld>
            <a:endParaRPr lang="en-US"/>
          </a:p>
        </p:txBody>
      </p:sp>
      <p:sp>
        <p:nvSpPr>
          <p:cNvPr id="7" name="Content Placeholder 2"/>
          <p:cNvSpPr txBox="1">
            <a:spLocks/>
          </p:cNvSpPr>
          <p:nvPr/>
        </p:nvSpPr>
        <p:spPr>
          <a:xfrm>
            <a:off x="3174837" y="1941848"/>
            <a:ext cx="3601662" cy="154485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i="1" dirty="0" smtClean="0"/>
              <a:t> The </a:t>
            </a:r>
            <a:r>
              <a:rPr lang="en-US" i="1" dirty="0"/>
              <a:t>January I moved from Birmingham to Blackburn, I sat there by the phone for 13 days, worrying, waiting for it to go through - I lost a stone.</a:t>
            </a:r>
          </a:p>
        </p:txBody>
      </p:sp>
      <p:sp>
        <p:nvSpPr>
          <p:cNvPr id="9" name="Content Placeholder 2"/>
          <p:cNvSpPr txBox="1">
            <a:spLocks/>
          </p:cNvSpPr>
          <p:nvPr/>
        </p:nvSpPr>
        <p:spPr>
          <a:xfrm>
            <a:off x="3040870" y="1815268"/>
            <a:ext cx="355122" cy="4817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3000" dirty="0" smtClean="0"/>
              <a:t>“</a:t>
            </a:r>
            <a:endParaRPr lang="en-US" sz="3000" dirty="0"/>
          </a:p>
        </p:txBody>
      </p:sp>
      <p:sp>
        <p:nvSpPr>
          <p:cNvPr id="10" name="Content Placeholder 2"/>
          <p:cNvSpPr txBox="1">
            <a:spLocks/>
          </p:cNvSpPr>
          <p:nvPr/>
        </p:nvSpPr>
        <p:spPr>
          <a:xfrm>
            <a:off x="6492463" y="3048975"/>
            <a:ext cx="355122" cy="4817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3000" dirty="0" smtClean="0"/>
              <a:t>”</a:t>
            </a:r>
            <a:endParaRPr lang="en-US" sz="3000" dirty="0"/>
          </a:p>
        </p:txBody>
      </p:sp>
      <p:sp>
        <p:nvSpPr>
          <p:cNvPr id="11" name="Content Placeholder 2"/>
          <p:cNvSpPr txBox="1">
            <a:spLocks/>
          </p:cNvSpPr>
          <p:nvPr/>
        </p:nvSpPr>
        <p:spPr>
          <a:xfrm>
            <a:off x="3039223" y="3698748"/>
            <a:ext cx="3737276" cy="109265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r">
              <a:spcBef>
                <a:spcPts val="0"/>
              </a:spcBef>
              <a:buFont typeface="Wingdings 3" charset="2"/>
              <a:buNone/>
            </a:pPr>
            <a:r>
              <a:rPr lang="en-US" sz="1600" dirty="0" smtClean="0"/>
              <a:t>--    Robbie Savage</a:t>
            </a:r>
          </a:p>
          <a:p>
            <a:pPr marL="0" indent="0" algn="r">
              <a:spcBef>
                <a:spcPts val="0"/>
              </a:spcBef>
              <a:buFont typeface="Wingdings 3" charset="2"/>
              <a:buNone/>
            </a:pPr>
            <a:r>
              <a:rPr lang="en-US" sz="1600" dirty="0" smtClean="0"/>
              <a:t>Former Premier League Midfielder</a:t>
            </a:r>
          </a:p>
          <a:p>
            <a:pPr marL="0" indent="0" algn="r">
              <a:spcBef>
                <a:spcPts val="0"/>
              </a:spcBef>
              <a:buFont typeface="Wingdings 3" charset="2"/>
              <a:buNone/>
            </a:pPr>
            <a:r>
              <a:rPr lang="en-US" sz="1600" dirty="0" smtClean="0"/>
              <a:t>Football Focus Special, 2011</a:t>
            </a:r>
            <a:endParaRPr lang="en-US" sz="1800" dirty="0"/>
          </a:p>
        </p:txBody>
      </p:sp>
      <p:sp>
        <p:nvSpPr>
          <p:cNvPr id="12" name="Content Placeholder 2"/>
          <p:cNvSpPr txBox="1">
            <a:spLocks/>
          </p:cNvSpPr>
          <p:nvPr/>
        </p:nvSpPr>
        <p:spPr>
          <a:xfrm>
            <a:off x="1844850" y="5402942"/>
            <a:ext cx="6261635" cy="63842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b="1" dirty="0" smtClean="0"/>
              <a:t>Negotiations are a big part of football. What is the optimum price for a player?</a:t>
            </a:r>
            <a:endParaRPr lang="en-US" sz="2400" b="1" dirty="0"/>
          </a:p>
        </p:txBody>
      </p:sp>
    </p:spTree>
    <p:extLst>
      <p:ext uri="{BB962C8B-B14F-4D97-AF65-F5344CB8AC3E}">
        <p14:creationId xmlns:p14="http://schemas.microsoft.com/office/powerpoint/2010/main" val="1275326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 FIFA 2017</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502" y="1540479"/>
            <a:ext cx="6900332" cy="3881437"/>
          </a:xfrm>
        </p:spPr>
      </p:pic>
      <p:sp>
        <p:nvSpPr>
          <p:cNvPr id="5" name="Slide Number Placeholder 4"/>
          <p:cNvSpPr>
            <a:spLocks noGrp="1"/>
          </p:cNvSpPr>
          <p:nvPr>
            <p:ph type="sldNum" sz="quarter" idx="12"/>
          </p:nvPr>
        </p:nvSpPr>
        <p:spPr/>
        <p:txBody>
          <a:bodyPr/>
          <a:lstStyle/>
          <a:p>
            <a:fld id="{5961E446-6EB4-2844-BAA2-DBF6F716FF23}" type="slidenum">
              <a:rPr lang="en-US" smtClean="0"/>
              <a:t>4</a:t>
            </a:fld>
            <a:endParaRPr lang="en-US"/>
          </a:p>
        </p:txBody>
      </p:sp>
      <p:sp>
        <p:nvSpPr>
          <p:cNvPr id="7" name="Content Placeholder 2"/>
          <p:cNvSpPr txBox="1">
            <a:spLocks/>
          </p:cNvSpPr>
          <p:nvPr/>
        </p:nvSpPr>
        <p:spPr>
          <a:xfrm>
            <a:off x="1700012" y="5524084"/>
            <a:ext cx="6362162" cy="10345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000" dirty="0" smtClean="0"/>
              <a:t>A football simulation video </a:t>
            </a:r>
            <a:r>
              <a:rPr lang="en-US" sz="2000" smtClean="0"/>
              <a:t>game with </a:t>
            </a:r>
            <a:r>
              <a:rPr lang="en-US" sz="2000" dirty="0" smtClean="0"/>
              <a:t>official licenses for most major teams and players in the world </a:t>
            </a:r>
            <a:endParaRPr lang="en-US" sz="2000" dirty="0"/>
          </a:p>
        </p:txBody>
      </p:sp>
    </p:spTree>
    <p:extLst>
      <p:ext uri="{BB962C8B-B14F-4D97-AF65-F5344CB8AC3E}">
        <p14:creationId xmlns:p14="http://schemas.microsoft.com/office/powerpoint/2010/main" val="1647887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Attributes</a:t>
            </a:r>
            <a:endParaRPr lang="en-US" dirty="0"/>
          </a:p>
        </p:txBody>
      </p:sp>
      <p:sp>
        <p:nvSpPr>
          <p:cNvPr id="5" name="Slide Number Placeholder 4"/>
          <p:cNvSpPr>
            <a:spLocks noGrp="1"/>
          </p:cNvSpPr>
          <p:nvPr>
            <p:ph type="sldNum" sz="quarter" idx="12"/>
          </p:nvPr>
        </p:nvSpPr>
        <p:spPr/>
        <p:txBody>
          <a:bodyPr/>
          <a:lstStyle/>
          <a:p>
            <a:fld id="{5961E446-6EB4-2844-BAA2-DBF6F716FF23}" type="slidenum">
              <a:rPr lang="en-US" smtClean="0"/>
              <a:t>5</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3" y="1559969"/>
            <a:ext cx="8630951" cy="4377192"/>
          </a:xfrm>
        </p:spPr>
      </p:pic>
      <p:sp>
        <p:nvSpPr>
          <p:cNvPr id="10" name="Oval 9"/>
          <p:cNvSpPr/>
          <p:nvPr/>
        </p:nvSpPr>
        <p:spPr>
          <a:xfrm>
            <a:off x="3142445" y="3058801"/>
            <a:ext cx="630658" cy="252290"/>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36143" y="5236142"/>
            <a:ext cx="9144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FIFA 2017 in-game image</a:t>
            </a:r>
            <a:endParaRPr lang="en-US"/>
          </a:p>
        </p:txBody>
      </p:sp>
    </p:spTree>
    <p:extLst>
      <p:ext uri="{BB962C8B-B14F-4D97-AF65-F5344CB8AC3E}">
        <p14:creationId xmlns:p14="http://schemas.microsoft.com/office/powerpoint/2010/main" val="550320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905620" y="2836758"/>
            <a:ext cx="2536883" cy="1734594"/>
          </a:xfrm>
          <a:prstGeom prst="rect">
            <a:avLst/>
          </a:prstGeom>
        </p:spPr>
      </p:pic>
      <p:sp>
        <p:nvSpPr>
          <p:cNvPr id="2" name="Title 1"/>
          <p:cNvSpPr>
            <a:spLocks noGrp="1"/>
          </p:cNvSpPr>
          <p:nvPr>
            <p:ph type="title"/>
          </p:nvPr>
        </p:nvSpPr>
        <p:spPr/>
        <p:txBody>
          <a:bodyPr/>
          <a:lstStyle/>
          <a:p>
            <a:r>
              <a:rPr lang="en-US" dirty="0" smtClean="0"/>
              <a:t>Authenticity of Data</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t>6</a:t>
            </a:fld>
            <a:endParaRPr lang="en-US"/>
          </a:p>
        </p:txBody>
      </p:sp>
      <p:pic>
        <p:nvPicPr>
          <p:cNvPr id="5" name="Picture 4"/>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834437" y="614042"/>
            <a:ext cx="2599218" cy="1949413"/>
          </a:xfrm>
          <a:prstGeom prst="rect">
            <a:avLst/>
          </a:prstGeom>
          <a:solidFill>
            <a:schemeClr val="bg1"/>
          </a:solidFill>
        </p:spPr>
      </p:pic>
      <p:pic>
        <p:nvPicPr>
          <p:cNvPr id="7" name="Picture 6"/>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4821817" y="4901789"/>
            <a:ext cx="3321441" cy="176137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404" y="2028262"/>
            <a:ext cx="2052988" cy="2052988"/>
          </a:xfrm>
          <a:prstGeom prst="rect">
            <a:avLst/>
          </a:prstGeom>
        </p:spPr>
      </p:pic>
      <p:cxnSp>
        <p:nvCxnSpPr>
          <p:cNvPr id="11" name="Straight Arrow Connector 10"/>
          <p:cNvCxnSpPr/>
          <p:nvPr/>
        </p:nvCxnSpPr>
        <p:spPr>
          <a:xfrm flipH="1">
            <a:off x="4404575" y="1504139"/>
            <a:ext cx="1281568" cy="1232107"/>
          </a:xfrm>
          <a:prstGeom prst="straightConnector1">
            <a:avLst/>
          </a:prstGeom>
          <a:ln w="63500">
            <a:solidFill>
              <a:schemeClr val="tx1">
                <a:lumMod val="65000"/>
                <a:lumOff val="3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404575" y="3031225"/>
            <a:ext cx="1429862" cy="509209"/>
          </a:xfrm>
          <a:prstGeom prst="straightConnector1">
            <a:avLst/>
          </a:prstGeom>
          <a:ln w="63500">
            <a:solidFill>
              <a:schemeClr val="tx1">
                <a:lumMod val="65000"/>
                <a:lumOff val="3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301544" y="3285829"/>
            <a:ext cx="454663" cy="1518267"/>
          </a:xfrm>
          <a:prstGeom prst="straightConnector1">
            <a:avLst/>
          </a:prstGeom>
          <a:ln w="63500">
            <a:solidFill>
              <a:schemeClr val="tx1">
                <a:lumMod val="65000"/>
                <a:lumOff val="3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5686143" y="1035861"/>
            <a:ext cx="2756361"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b="1" dirty="0" smtClean="0">
                <a:solidFill>
                  <a:schemeClr val="tx1"/>
                </a:solidFill>
              </a:rPr>
              <a:t>Season Ticket Holders</a:t>
            </a:r>
            <a:endParaRPr lang="en-US" sz="2400" b="1" dirty="0">
              <a:solidFill>
                <a:schemeClr val="tx1"/>
              </a:solidFill>
            </a:endParaRPr>
          </a:p>
        </p:txBody>
      </p:sp>
      <p:sp>
        <p:nvSpPr>
          <p:cNvPr id="24" name="Content Placeholder 2"/>
          <p:cNvSpPr txBox="1">
            <a:spLocks/>
          </p:cNvSpPr>
          <p:nvPr/>
        </p:nvSpPr>
        <p:spPr>
          <a:xfrm>
            <a:off x="5478022" y="3209145"/>
            <a:ext cx="3563652"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b="1" dirty="0" smtClean="0">
                <a:solidFill>
                  <a:schemeClr val="accent2"/>
                </a:solidFill>
              </a:rPr>
              <a:t>Managers</a:t>
            </a:r>
            <a:endParaRPr lang="en-US" sz="2400" b="1" dirty="0">
              <a:solidFill>
                <a:schemeClr val="accent2"/>
              </a:solidFill>
            </a:endParaRPr>
          </a:p>
        </p:txBody>
      </p:sp>
      <p:sp>
        <p:nvSpPr>
          <p:cNvPr id="25" name="Right Brace 24"/>
          <p:cNvSpPr/>
          <p:nvPr/>
        </p:nvSpPr>
        <p:spPr>
          <a:xfrm>
            <a:off x="8164455" y="386366"/>
            <a:ext cx="725453" cy="6379792"/>
          </a:xfrm>
          <a:prstGeom prst="rightBrace">
            <a:avLst>
              <a:gd name="adj1" fmla="val 25772"/>
              <a:gd name="adj2" fmla="val 4456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ontent Placeholder 2"/>
          <p:cNvSpPr txBox="1">
            <a:spLocks/>
          </p:cNvSpPr>
          <p:nvPr/>
        </p:nvSpPr>
        <p:spPr>
          <a:xfrm>
            <a:off x="8531199" y="2607582"/>
            <a:ext cx="1913176" cy="131215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chemeClr val="tx1"/>
                </a:solidFill>
              </a:rPr>
              <a:t>Feedback from 9000 data reviewers</a:t>
            </a:r>
            <a:endParaRPr lang="en-US" dirty="0">
              <a:solidFill>
                <a:schemeClr val="tx1"/>
              </a:solidFill>
            </a:endParaRPr>
          </a:p>
        </p:txBody>
      </p:sp>
      <p:sp>
        <p:nvSpPr>
          <p:cNvPr id="30" name="Content Placeholder 2"/>
          <p:cNvSpPr txBox="1">
            <a:spLocks/>
          </p:cNvSpPr>
          <p:nvPr/>
        </p:nvSpPr>
        <p:spPr>
          <a:xfrm>
            <a:off x="5163405" y="5518225"/>
            <a:ext cx="2756361" cy="4682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b="1" dirty="0" smtClean="0">
                <a:solidFill>
                  <a:schemeClr val="tx1"/>
                </a:solidFill>
              </a:rPr>
              <a:t>Scouts</a:t>
            </a:r>
            <a:endParaRPr lang="en-US" sz="2400" b="1" dirty="0">
              <a:solidFill>
                <a:schemeClr val="tx1"/>
              </a:solidFill>
            </a:endParaRPr>
          </a:p>
        </p:txBody>
      </p:sp>
      <p:sp>
        <p:nvSpPr>
          <p:cNvPr id="37" name="Content Placeholder 2"/>
          <p:cNvSpPr txBox="1">
            <a:spLocks/>
          </p:cNvSpPr>
          <p:nvPr/>
        </p:nvSpPr>
        <p:spPr>
          <a:xfrm>
            <a:off x="2995293" y="2398678"/>
            <a:ext cx="1610381" cy="131215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dirty="0" smtClean="0">
                <a:solidFill>
                  <a:schemeClr val="tx1"/>
                </a:solidFill>
              </a:rPr>
              <a:t>300 data points per player</a:t>
            </a:r>
            <a:endParaRPr lang="en-US" dirty="0">
              <a:solidFill>
                <a:schemeClr val="tx1"/>
              </a:solidFill>
            </a:endParaRPr>
          </a:p>
        </p:txBody>
      </p:sp>
      <p:cxnSp>
        <p:nvCxnSpPr>
          <p:cNvPr id="38" name="Straight Arrow Connector 37"/>
          <p:cNvCxnSpPr/>
          <p:nvPr/>
        </p:nvCxnSpPr>
        <p:spPr>
          <a:xfrm flipH="1" flipV="1">
            <a:off x="2255669" y="2930218"/>
            <a:ext cx="869012" cy="10463"/>
          </a:xfrm>
          <a:prstGeom prst="straightConnector1">
            <a:avLst/>
          </a:prstGeom>
          <a:ln w="63500">
            <a:solidFill>
              <a:schemeClr val="tx1">
                <a:lumMod val="65000"/>
                <a:lumOff val="3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1" name="Content Placeholder 2"/>
          <p:cNvSpPr txBox="1">
            <a:spLocks/>
          </p:cNvSpPr>
          <p:nvPr/>
        </p:nvSpPr>
        <p:spPr>
          <a:xfrm>
            <a:off x="588397" y="4911768"/>
            <a:ext cx="3212086" cy="131215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2400" i="1" dirty="0" smtClean="0">
                <a:solidFill>
                  <a:schemeClr val="tx1"/>
                </a:solidFill>
              </a:rPr>
              <a:t>Stats updated weekly on EA servers as per real-life performance </a:t>
            </a:r>
            <a:endParaRPr lang="en-US" sz="2400" i="1" dirty="0">
              <a:solidFill>
                <a:schemeClr val="tx1"/>
              </a:solidFill>
            </a:endParaRPr>
          </a:p>
        </p:txBody>
      </p:sp>
    </p:spTree>
    <p:extLst>
      <p:ext uri="{BB962C8B-B14F-4D97-AF65-F5344CB8AC3E}">
        <p14:creationId xmlns:p14="http://schemas.microsoft.com/office/powerpoint/2010/main" val="1650103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Criticisms of Data Authenticity</a:t>
            </a:r>
            <a:endParaRPr lang="en-US" dirty="0"/>
          </a:p>
        </p:txBody>
      </p:sp>
      <p:sp>
        <p:nvSpPr>
          <p:cNvPr id="3" name="Content Placeholder 2"/>
          <p:cNvSpPr>
            <a:spLocks noGrp="1"/>
          </p:cNvSpPr>
          <p:nvPr>
            <p:ph idx="1"/>
          </p:nvPr>
        </p:nvSpPr>
        <p:spPr>
          <a:xfrm>
            <a:off x="677334" y="2160590"/>
            <a:ext cx="8596668" cy="1458374"/>
          </a:xfrm>
        </p:spPr>
        <p:txBody>
          <a:bodyPr/>
          <a:lstStyle/>
          <a:p>
            <a:r>
              <a:rPr lang="en-US" dirty="0"/>
              <a:t>S</a:t>
            </a:r>
            <a:r>
              <a:rPr lang="en-US" dirty="0" smtClean="0"/>
              <a:t>ubjectivity by EA</a:t>
            </a:r>
          </a:p>
          <a:p>
            <a:r>
              <a:rPr lang="en-US" dirty="0" smtClean="0"/>
              <a:t>Not enough data on fledgling players</a:t>
            </a:r>
          </a:p>
          <a:p>
            <a:r>
              <a:rPr lang="en-US" dirty="0" smtClean="0"/>
              <a:t>Imperfect formula</a:t>
            </a:r>
            <a:endParaRPr lang="en-US" dirty="0"/>
          </a:p>
        </p:txBody>
      </p:sp>
      <p:sp>
        <p:nvSpPr>
          <p:cNvPr id="4" name="Slide Number Placeholder 3"/>
          <p:cNvSpPr>
            <a:spLocks noGrp="1"/>
          </p:cNvSpPr>
          <p:nvPr>
            <p:ph type="sldNum" sz="quarter" idx="12"/>
          </p:nvPr>
        </p:nvSpPr>
        <p:spPr/>
        <p:txBody>
          <a:bodyPr/>
          <a:lstStyle/>
          <a:p>
            <a:fld id="{5961E446-6EB4-2844-BAA2-DBF6F716FF23}" type="slidenum">
              <a:rPr lang="en-US" smtClean="0"/>
              <a:pPr/>
              <a:t>7</a:t>
            </a:fld>
            <a:endParaRPr lang="en-US"/>
          </a:p>
        </p:txBody>
      </p:sp>
      <p:sp>
        <p:nvSpPr>
          <p:cNvPr id="6" name="Content Placeholder 2"/>
          <p:cNvSpPr txBox="1">
            <a:spLocks/>
          </p:cNvSpPr>
          <p:nvPr/>
        </p:nvSpPr>
        <p:spPr>
          <a:xfrm>
            <a:off x="3572079" y="3852611"/>
            <a:ext cx="4007151" cy="97755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i="1" dirty="0" smtClean="0"/>
              <a:t> If </a:t>
            </a:r>
            <a:r>
              <a:rPr lang="en-US" i="1" dirty="0"/>
              <a:t>Messi were playing in the Irish league, his attributes would drop simply because he's not on the highest level </a:t>
            </a:r>
            <a:r>
              <a:rPr lang="en-US" i="1" dirty="0" smtClean="0"/>
              <a:t>anymore.</a:t>
            </a:r>
            <a:endParaRPr lang="en-US" i="1" dirty="0"/>
          </a:p>
        </p:txBody>
      </p:sp>
      <p:sp>
        <p:nvSpPr>
          <p:cNvPr id="7" name="Content Placeholder 2"/>
          <p:cNvSpPr txBox="1">
            <a:spLocks/>
          </p:cNvSpPr>
          <p:nvPr/>
        </p:nvSpPr>
        <p:spPr>
          <a:xfrm>
            <a:off x="3420276" y="3741143"/>
            <a:ext cx="355122" cy="4817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3000" dirty="0" smtClean="0"/>
              <a:t>“</a:t>
            </a:r>
            <a:endParaRPr lang="en-US" sz="3000" dirty="0"/>
          </a:p>
        </p:txBody>
      </p:sp>
      <p:sp>
        <p:nvSpPr>
          <p:cNvPr id="8" name="Content Placeholder 2"/>
          <p:cNvSpPr txBox="1">
            <a:spLocks/>
          </p:cNvSpPr>
          <p:nvPr/>
        </p:nvSpPr>
        <p:spPr>
          <a:xfrm>
            <a:off x="6621248" y="4687890"/>
            <a:ext cx="355122" cy="4817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3000" dirty="0" smtClean="0"/>
              <a:t>”</a:t>
            </a:r>
            <a:endParaRPr lang="en-US" sz="3000" dirty="0"/>
          </a:p>
        </p:txBody>
      </p:sp>
      <p:sp>
        <p:nvSpPr>
          <p:cNvPr id="9" name="Content Placeholder 2"/>
          <p:cNvSpPr txBox="1">
            <a:spLocks/>
          </p:cNvSpPr>
          <p:nvPr/>
        </p:nvSpPr>
        <p:spPr>
          <a:xfrm>
            <a:off x="3305890" y="5219957"/>
            <a:ext cx="4404576" cy="109265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r">
              <a:spcBef>
                <a:spcPts val="0"/>
              </a:spcBef>
              <a:buFont typeface="Wingdings 3" charset="2"/>
              <a:buNone/>
            </a:pPr>
            <a:r>
              <a:rPr lang="en-US" sz="1600" dirty="0" smtClean="0"/>
              <a:t>--    Michael Mueller-</a:t>
            </a:r>
            <a:r>
              <a:rPr lang="en-US" sz="1600" dirty="0" err="1" smtClean="0"/>
              <a:t>Moehring</a:t>
            </a:r>
            <a:endParaRPr lang="en-US" sz="1600" dirty="0" smtClean="0"/>
          </a:p>
          <a:p>
            <a:pPr marL="0" indent="0" algn="r">
              <a:spcBef>
                <a:spcPts val="0"/>
              </a:spcBef>
              <a:buFont typeface="Wingdings 3" charset="2"/>
              <a:buNone/>
            </a:pPr>
            <a:r>
              <a:rPr lang="en-US" sz="1600" dirty="0" smtClean="0"/>
              <a:t>EA Sports Producer and Ratings Specialist</a:t>
            </a:r>
          </a:p>
          <a:p>
            <a:pPr marL="0" indent="0" algn="r">
              <a:spcBef>
                <a:spcPts val="0"/>
              </a:spcBef>
              <a:buFont typeface="Wingdings 3" charset="2"/>
              <a:buNone/>
            </a:pPr>
            <a:r>
              <a:rPr lang="en-US" sz="1600" dirty="0" smtClean="0"/>
              <a:t>Interview with ESPN FC, September 2016</a:t>
            </a:r>
            <a:endParaRPr lang="en-US" sz="1800" dirty="0"/>
          </a:p>
        </p:txBody>
      </p:sp>
    </p:spTree>
    <p:extLst>
      <p:ext uri="{BB962C8B-B14F-4D97-AF65-F5344CB8AC3E}">
        <p14:creationId xmlns:p14="http://schemas.microsoft.com/office/powerpoint/2010/main" val="1584445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39414"/>
            <a:ext cx="6600497" cy="765510"/>
          </a:xfrm>
          <a:solidFill>
            <a:schemeClr val="bg1"/>
          </a:solidFill>
        </p:spPr>
        <p:txBody>
          <a:bodyPr/>
          <a:lstStyle/>
          <a:p>
            <a:pPr algn="ctr"/>
            <a:r>
              <a:rPr lang="en-US" dirty="0" smtClean="0"/>
              <a:t>Gathering Data – </a:t>
            </a:r>
            <a:r>
              <a:rPr lang="en-US" dirty="0" smtClean="0">
                <a:hlinkClick r:id="rId2"/>
              </a:rPr>
              <a:t>sofifa.com</a:t>
            </a:r>
            <a:endParaRPr lang="en-US" dirty="0"/>
          </a:p>
        </p:txBody>
      </p:sp>
      <p:sp>
        <p:nvSpPr>
          <p:cNvPr id="5" name="Slide Number Placeholder 4"/>
          <p:cNvSpPr>
            <a:spLocks noGrp="1"/>
          </p:cNvSpPr>
          <p:nvPr>
            <p:ph type="sldNum" sz="quarter" idx="12"/>
          </p:nvPr>
        </p:nvSpPr>
        <p:spPr/>
        <p:txBody>
          <a:bodyPr/>
          <a:lstStyle/>
          <a:p>
            <a:fld id="{5961E446-6EB4-2844-BAA2-DBF6F716FF23}" type="slidenum">
              <a:rPr lang="en-US" smtClean="0"/>
              <a:t>8</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5209"/>
            <a:ext cx="12204711" cy="6138042"/>
          </a:xfrm>
          <a:prstGeom prst="rect">
            <a:avLst/>
          </a:prstGeom>
        </p:spPr>
      </p:pic>
      <p:sp>
        <p:nvSpPr>
          <p:cNvPr id="10" name="Rectangle 9"/>
          <p:cNvSpPr/>
          <p:nvPr/>
        </p:nvSpPr>
        <p:spPr>
          <a:xfrm>
            <a:off x="11900079" y="892045"/>
            <a:ext cx="279042" cy="595832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122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347" y="2841584"/>
            <a:ext cx="5322587" cy="3881437"/>
          </a:xfrm>
        </p:spPr>
      </p:pic>
      <p:sp>
        <p:nvSpPr>
          <p:cNvPr id="4" name="Slide Number Placeholder 3"/>
          <p:cNvSpPr>
            <a:spLocks noGrp="1"/>
          </p:cNvSpPr>
          <p:nvPr>
            <p:ph type="sldNum" sz="quarter" idx="12"/>
          </p:nvPr>
        </p:nvSpPr>
        <p:spPr/>
        <p:txBody>
          <a:bodyPr/>
          <a:lstStyle/>
          <a:p>
            <a:fld id="{5961E446-6EB4-2844-BAA2-DBF6F716FF23}" type="slidenum">
              <a:rPr lang="en-US" smtClean="0"/>
              <a:t>9</a:t>
            </a:fld>
            <a:endParaRPr lang="en-US"/>
          </a:p>
        </p:txBody>
      </p:sp>
      <p:sp>
        <p:nvSpPr>
          <p:cNvPr id="7" name="Content Placeholder 2"/>
          <p:cNvSpPr txBox="1">
            <a:spLocks/>
          </p:cNvSpPr>
          <p:nvPr/>
        </p:nvSpPr>
        <p:spPr>
          <a:xfrm>
            <a:off x="5726235" y="5932474"/>
            <a:ext cx="2489508" cy="10502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smtClean="0"/>
              <a:t>Original Bottom-Heavy Prices</a:t>
            </a:r>
            <a:endParaRPr lang="en-US" sz="2000" dirty="0"/>
          </a:p>
        </p:txBody>
      </p:sp>
      <p:grpSp>
        <p:nvGrpSpPr>
          <p:cNvPr id="22" name="Group 21"/>
          <p:cNvGrpSpPr/>
          <p:nvPr/>
        </p:nvGrpSpPr>
        <p:grpSpPr>
          <a:xfrm>
            <a:off x="4263994" y="609600"/>
            <a:ext cx="5213527" cy="3881437"/>
            <a:chOff x="4291703" y="755233"/>
            <a:chExt cx="5213527" cy="3881437"/>
          </a:xfrm>
        </p:grpSpPr>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703" y="755233"/>
              <a:ext cx="5213527" cy="3881437"/>
            </a:xfrm>
            <a:prstGeom prst="rect">
              <a:avLst/>
            </a:prstGeom>
          </p:spPr>
        </p:pic>
        <p:sp>
          <p:nvSpPr>
            <p:cNvPr id="8" name="Content Placeholder 2"/>
            <p:cNvSpPr txBox="1">
              <a:spLocks/>
            </p:cNvSpPr>
            <p:nvPr/>
          </p:nvSpPr>
          <p:spPr>
            <a:xfrm>
              <a:off x="4864163" y="2301861"/>
              <a:ext cx="1305409" cy="788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smtClean="0"/>
                <a:t>Rounded Min Price = $43K</a:t>
              </a:r>
              <a:endParaRPr lang="en-US" sz="1500" dirty="0"/>
            </a:p>
          </p:txBody>
        </p:sp>
        <p:sp>
          <p:nvSpPr>
            <p:cNvPr id="9" name="Content Placeholder 2"/>
            <p:cNvSpPr txBox="1">
              <a:spLocks/>
            </p:cNvSpPr>
            <p:nvPr/>
          </p:nvSpPr>
          <p:spPr>
            <a:xfrm>
              <a:off x="8133868" y="2568028"/>
              <a:ext cx="1305409" cy="788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smtClean="0"/>
                <a:t>Rounded Max Price = $37M</a:t>
              </a:r>
              <a:endParaRPr lang="en-US" sz="1500" dirty="0"/>
            </a:p>
          </p:txBody>
        </p:sp>
        <p:sp>
          <p:nvSpPr>
            <p:cNvPr id="10" name="Content Placeholder 2"/>
            <p:cNvSpPr txBox="1">
              <a:spLocks/>
            </p:cNvSpPr>
            <p:nvPr/>
          </p:nvSpPr>
          <p:spPr>
            <a:xfrm>
              <a:off x="7733558" y="985942"/>
              <a:ext cx="1385323" cy="788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smtClean="0"/>
                <a:t>Most Common Price = $1.1M</a:t>
              </a:r>
              <a:endParaRPr lang="en-US" sz="1500" dirty="0"/>
            </a:p>
          </p:txBody>
        </p:sp>
        <p:cxnSp>
          <p:nvCxnSpPr>
            <p:cNvPr id="12" name="Straight Arrow Connector 11"/>
            <p:cNvCxnSpPr/>
            <p:nvPr/>
          </p:nvCxnSpPr>
          <p:spPr>
            <a:xfrm>
              <a:off x="5297214" y="2858814"/>
              <a:ext cx="219653" cy="996779"/>
            </a:xfrm>
            <a:prstGeom prst="straightConnector1">
              <a:avLst/>
            </a:prstGeom>
            <a:ln w="25400">
              <a:solidFill>
                <a:srgbClr val="4E8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932332" y="3090041"/>
              <a:ext cx="198906" cy="653154"/>
            </a:xfrm>
            <a:prstGeom prst="straightConnector1">
              <a:avLst/>
            </a:prstGeom>
            <a:ln w="25400">
              <a:solidFill>
                <a:srgbClr val="4E8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234822" y="985942"/>
              <a:ext cx="498736" cy="284058"/>
            </a:xfrm>
            <a:prstGeom prst="straightConnector1">
              <a:avLst/>
            </a:prstGeom>
            <a:ln w="25400">
              <a:solidFill>
                <a:srgbClr val="4E8F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3" name="Content Placeholder 2"/>
          <p:cNvSpPr txBox="1">
            <a:spLocks/>
          </p:cNvSpPr>
          <p:nvPr/>
        </p:nvSpPr>
        <p:spPr>
          <a:xfrm>
            <a:off x="7982949" y="4281682"/>
            <a:ext cx="2489508" cy="10502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smtClean="0"/>
              <a:t>Rounded and Categorized</a:t>
            </a:r>
            <a:endParaRPr lang="en-US" sz="2000" dirty="0"/>
          </a:p>
        </p:txBody>
      </p:sp>
      <p:cxnSp>
        <p:nvCxnSpPr>
          <p:cNvPr id="24" name="Straight Arrow Connector 23"/>
          <p:cNvCxnSpPr>
            <a:stCxn id="7" idx="0"/>
            <a:endCxn id="23" idx="1"/>
          </p:cNvCxnSpPr>
          <p:nvPr/>
        </p:nvCxnSpPr>
        <p:spPr>
          <a:xfrm flipV="1">
            <a:off x="6970989" y="4806791"/>
            <a:ext cx="1011960" cy="1125683"/>
          </a:xfrm>
          <a:prstGeom prst="straightConnector1">
            <a:avLst/>
          </a:prstGeom>
          <a:ln w="1016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171647" y="1589902"/>
            <a:ext cx="3888828" cy="68099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400" dirty="0" smtClean="0"/>
              <a:t>Occur as quantized values except for a few outliers</a:t>
            </a:r>
            <a:endParaRPr lang="en-US" sz="2400" dirty="0"/>
          </a:p>
        </p:txBody>
      </p:sp>
    </p:spTree>
    <p:extLst>
      <p:ext uri="{BB962C8B-B14F-4D97-AF65-F5344CB8AC3E}">
        <p14:creationId xmlns:p14="http://schemas.microsoft.com/office/powerpoint/2010/main" val="1251393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Custom 7">
      <a:dk1>
        <a:srgbClr val="000000"/>
      </a:dk1>
      <a:lt1>
        <a:srgbClr val="FFFFFF"/>
      </a:lt1>
      <a:dk2>
        <a:srgbClr val="2C3C43"/>
      </a:dk2>
      <a:lt2>
        <a:srgbClr val="EBEBEB"/>
      </a:lt2>
      <a:accent1>
        <a:srgbClr val="54A020"/>
      </a:accent1>
      <a:accent2>
        <a:srgbClr val="8FC126"/>
      </a:accent2>
      <a:accent3>
        <a:srgbClr val="E76617"/>
      </a:accent3>
      <a:accent4>
        <a:srgbClr val="BFA613"/>
      </a:accent4>
      <a:accent5>
        <a:srgbClr val="E6B91C"/>
      </a:accent5>
      <a:accent6>
        <a:srgbClr val="8FC126"/>
      </a:accent6>
      <a:hlink>
        <a:srgbClr val="0432FF"/>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3254</TotalTime>
  <Words>989</Words>
  <Application>Microsoft Macintosh PowerPoint</Application>
  <PresentationFormat>Widescreen</PresentationFormat>
  <Paragraphs>221</Paragraphs>
  <Slides>26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Trebuchet MS</vt:lpstr>
      <vt:lpstr>Wingdings 3</vt:lpstr>
      <vt:lpstr>Facet</vt:lpstr>
      <vt:lpstr>Pricing Football Players using Neural Networks</vt:lpstr>
      <vt:lpstr>How the Football Transfer Market Works</vt:lpstr>
      <vt:lpstr>Money Talks</vt:lpstr>
      <vt:lpstr>Data Source: FIFA 2017</vt:lpstr>
      <vt:lpstr>Player Attributes</vt:lpstr>
      <vt:lpstr>Authenticity of Data</vt:lpstr>
      <vt:lpstr>Criticisms of Data Authenticity</vt:lpstr>
      <vt:lpstr>Gathering Data – sofifa.com</vt:lpstr>
      <vt:lpstr>Prices</vt:lpstr>
      <vt:lpstr>Network Structure</vt:lpstr>
      <vt:lpstr>Data Splits</vt:lpstr>
      <vt:lpstr>Network Experiments</vt:lpstr>
      <vt:lpstr>Activation Functions</vt:lpstr>
      <vt:lpstr>Size of 1st Hidden Layer</vt:lpstr>
      <vt:lpstr>Learning rate η</vt:lpstr>
      <vt:lpstr>Size of subsequent hidden layers</vt:lpstr>
      <vt:lpstr>Learning rate decay (Annealing)</vt:lpstr>
      <vt:lpstr>Nesterov Momentum</vt:lpstr>
      <vt:lpstr>L2 Regularization</vt:lpstr>
      <vt:lpstr>Early Stopping</vt:lpstr>
      <vt:lpstr>Final Training Conditions</vt:lpstr>
      <vt:lpstr>Accuracy Metrics</vt:lpstr>
      <vt:lpstr>Average Percentage Error (APE) in Price</vt:lpstr>
      <vt:lpstr>Potential Improvements</vt:lpstr>
      <vt:lpstr>Additional Details</vt:lpstr>
      <vt:lpstr>Ending Quote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Pricing Football Players using Neural Networks</dc:title>
  <dc:creator>Sourya Dey</dc:creator>
  <cp:lastModifiedBy>Sourya Dey</cp:lastModifiedBy>
  <cp:revision>91</cp:revision>
  <cp:lastPrinted>2017-04-20T02:59:05Z</cp:lastPrinted>
  <dcterms:created xsi:type="dcterms:W3CDTF">2017-04-17T09:03:44Z</dcterms:created>
  <dcterms:modified xsi:type="dcterms:W3CDTF">2017-10-04T00:08:41Z</dcterms:modified>
</cp:coreProperties>
</file>